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65" r:id="rId2"/>
    <p:sldId id="262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4" userDrawn="1">
          <p15:clr>
            <a:srgbClr val="A4A3A4"/>
          </p15:clr>
        </p15:guide>
        <p15:guide id="2" orient="horz" pos="227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pos="960" userDrawn="1">
          <p15:clr>
            <a:srgbClr val="A4A3A4"/>
          </p15:clr>
        </p15:guide>
        <p15:guide id="6" pos="1005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470C"/>
    <a:srgbClr val="F9C158"/>
    <a:srgbClr val="F19CA7"/>
    <a:srgbClr val="FF0000"/>
    <a:srgbClr val="00B0EF"/>
    <a:srgbClr val="008CCF"/>
    <a:srgbClr val="78C2E5"/>
    <a:srgbClr val="00A0EA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56" d="100"/>
          <a:sy n="56" d="100"/>
        </p:scale>
        <p:origin x="424" y="44"/>
      </p:cViewPr>
      <p:guideLst>
        <p:guide orient="horz" pos="1434"/>
        <p:guide orient="horz" pos="2273"/>
        <p:guide orient="horz" pos="3135"/>
        <p:guide pos="960"/>
        <p:guide pos="1005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09/01/2024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88A5C716-E888-4CFC-1646-FB1E5A5B00C5}"/>
              </a:ext>
            </a:extLst>
          </p:cNvPr>
          <p:cNvGrpSpPr/>
          <p:nvPr/>
        </p:nvGrpSpPr>
        <p:grpSpPr>
          <a:xfrm>
            <a:off x="1425031" y="646013"/>
            <a:ext cx="4151903" cy="469900"/>
            <a:chOff x="1425031" y="646013"/>
            <a:chExt cx="4151903" cy="469900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900A4511-19B5-32BF-87EF-AF161CA68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5031" y="646013"/>
              <a:ext cx="2032000" cy="469900"/>
            </a:xfrm>
            <a:prstGeom prst="rect">
              <a:avLst/>
            </a:prstGeom>
          </p:spPr>
        </p:pic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355E5868-0447-F423-6FB0-35C450F9A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3286176" y="646013"/>
              <a:ext cx="1792721" cy="46990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6DFD2CA-7C67-7F52-3C8A-9356DE737E5C}"/>
                </a:ext>
              </a:extLst>
            </p:cNvPr>
            <p:cNvSpPr txBox="1"/>
            <p:nvPr/>
          </p:nvSpPr>
          <p:spPr>
            <a:xfrm>
              <a:off x="1533671" y="697673"/>
              <a:ext cx="4043263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kumimoji="1" lang="en-US" altLang="ko-Kore-KR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High School </a:t>
              </a:r>
              <a:r>
                <a:rPr kumimoji="1" lang="en-US" altLang="ko-Kore-KR" b="1" dirty="0">
                  <a:solidFill>
                    <a:schemeClr val="tx1"/>
                  </a:solidFill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Basic English 2 </a:t>
              </a:r>
              <a:r>
                <a:rPr kumimoji="1" lang="en-US" altLang="ko-Kore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(</a:t>
              </a:r>
              <a:r>
                <a:rPr kumimoji="1" lang="ko-KR" altLang="en-US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안병규</a:t>
              </a:r>
              <a:r>
                <a:rPr kumimoji="1" lang="en-US" altLang="ko-KR" sz="1600" dirty="0">
                  <a:solidFill>
                    <a:schemeClr val="tx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)</a:t>
              </a:r>
              <a:endParaRPr kumimoji="1" lang="en-US" altLang="ko-KR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86DCE94-2B7F-C1B7-223A-A60B4E053E7E}"/>
              </a:ext>
            </a:extLst>
          </p:cNvPr>
          <p:cNvSpPr txBox="1"/>
          <p:nvPr/>
        </p:nvSpPr>
        <p:spPr>
          <a:xfrm>
            <a:off x="711200" y="3094371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AI to the </a:t>
            </a:r>
            <a:r>
              <a:rPr lang="en-US" altLang="ko-Kore-KR" sz="6600" b="1" dirty="0">
                <a:solidFill>
                  <a:srgbClr val="EB470C"/>
                </a:solidFill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Rescue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547242-0E96-B50D-E9E0-BA81A4D61099}"/>
              </a:ext>
            </a:extLst>
          </p:cNvPr>
          <p:cNvSpPr txBox="1"/>
          <p:nvPr/>
        </p:nvSpPr>
        <p:spPr>
          <a:xfrm>
            <a:off x="3155180" y="4488580"/>
            <a:ext cx="566082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구조에 나선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AI(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2F1588-BB0D-1C75-B6BD-8CB8CDD7B878}"/>
              </a:ext>
            </a:extLst>
          </p:cNvPr>
          <p:cNvSpPr txBox="1"/>
          <p:nvPr/>
        </p:nvSpPr>
        <p:spPr>
          <a:xfrm>
            <a:off x="6331226" y="4072115"/>
            <a:ext cx="26992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75834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368825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2019,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order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answer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age-old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question, the staff at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Rijksmuseum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national museum of the Netherlands in Amsterdam, decided to solve the puzzle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using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AI technology.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2019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이 오래된 질문에 답을 하기 위하여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 기술을 이용하여 이 수수께끼를 해결하기로 결정했다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3999" y="3233983"/>
            <a:ext cx="90479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암스테르담에 있는 네덜란드의 국립 미술관인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레이크스미술관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(Rijksmuseum)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 직원들이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4E12E4-C361-C7FA-798E-2965597241FB}"/>
              </a:ext>
            </a:extLst>
          </p:cNvPr>
          <p:cNvSpPr txBox="1"/>
          <p:nvPr/>
        </p:nvSpPr>
        <p:spPr>
          <a:xfrm>
            <a:off x="4213554" y="571853"/>
            <a:ext cx="25344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위하여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(so as to)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770C43-9B01-DA28-3C93-E273B2DA319F}"/>
              </a:ext>
            </a:extLst>
          </p:cNvPr>
          <p:cNvSpPr txBox="1"/>
          <p:nvPr/>
        </p:nvSpPr>
        <p:spPr>
          <a:xfrm>
            <a:off x="7065752" y="1518251"/>
            <a:ext cx="13219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아주 오래된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16B3D5-45AE-A108-DC51-F62724BE4F39}"/>
              </a:ext>
            </a:extLst>
          </p:cNvPr>
          <p:cNvSpPr txBox="1"/>
          <p:nvPr/>
        </p:nvSpPr>
        <p:spPr>
          <a:xfrm>
            <a:off x="5317432" y="2831651"/>
            <a:ext cx="22363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레이크스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박물관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5B5DA417-CB39-119E-2542-DE224E4FD8B0}"/>
              </a:ext>
            </a:extLst>
          </p:cNvPr>
          <p:cNvCxnSpPr>
            <a:cxnSpLocks/>
          </p:cNvCxnSpPr>
          <p:nvPr/>
        </p:nvCxnSpPr>
        <p:spPr>
          <a:xfrm>
            <a:off x="4537207" y="1488278"/>
            <a:ext cx="175426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E477361-B82C-3242-90B4-2A3C4EFAFE82}"/>
              </a:ext>
            </a:extLst>
          </p:cNvPr>
          <p:cNvSpPr txBox="1"/>
          <p:nvPr/>
        </p:nvSpPr>
        <p:spPr>
          <a:xfrm>
            <a:off x="4537207" y="1521118"/>
            <a:ext cx="175426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4F634479-8015-32B8-509B-EE7F0E57FC7E}"/>
              </a:ext>
            </a:extLst>
          </p:cNvPr>
          <p:cNvGrpSpPr/>
          <p:nvPr/>
        </p:nvGrpSpPr>
        <p:grpSpPr>
          <a:xfrm>
            <a:off x="3992472" y="739047"/>
            <a:ext cx="250063" cy="248531"/>
            <a:chOff x="3406357" y="743173"/>
            <a:chExt cx="250063" cy="248531"/>
          </a:xfrm>
        </p:grpSpPr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DDBC43E3-7AAF-D592-B342-A2B31F70E2DB}"/>
                </a:ext>
              </a:extLst>
            </p:cNvPr>
            <p:cNvCxnSpPr>
              <a:cxnSpLocks/>
            </p:cNvCxnSpPr>
            <p:nvPr/>
          </p:nvCxnSpPr>
          <p:spPr>
            <a:xfrm>
              <a:off x="3413502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914201EA-63A6-1797-C2A6-34DB350A308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타원 17">
            <a:extLst>
              <a:ext uri="{FF2B5EF4-FFF2-40B4-BE49-F238E27FC236}">
                <a16:creationId xmlns:a16="http://schemas.microsoft.com/office/drawing/2014/main" id="{5A52E172-3B40-060A-75F7-9E26634B3849}"/>
              </a:ext>
            </a:extLst>
          </p:cNvPr>
          <p:cNvSpPr/>
          <p:nvPr/>
        </p:nvSpPr>
        <p:spPr>
          <a:xfrm>
            <a:off x="7503383" y="2597027"/>
            <a:ext cx="252000" cy="25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052D7C-236D-B217-C79B-CF21119C709C}"/>
              </a:ext>
            </a:extLst>
          </p:cNvPr>
          <p:cNvSpPr txBox="1"/>
          <p:nvPr/>
        </p:nvSpPr>
        <p:spPr>
          <a:xfrm>
            <a:off x="7440994" y="2831651"/>
            <a:ext cx="145020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콤마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30452B63-1C58-B921-973C-1BF0DA726D49}"/>
              </a:ext>
            </a:extLst>
          </p:cNvPr>
          <p:cNvCxnSpPr>
            <a:cxnSpLocks/>
          </p:cNvCxnSpPr>
          <p:nvPr/>
        </p:nvCxnSpPr>
        <p:spPr>
          <a:xfrm>
            <a:off x="3009895" y="5629112"/>
            <a:ext cx="14328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D4744F8-BD34-FF39-BB11-A637B283D983}"/>
              </a:ext>
            </a:extLst>
          </p:cNvPr>
          <p:cNvSpPr txBox="1"/>
          <p:nvPr/>
        </p:nvSpPr>
        <p:spPr>
          <a:xfrm>
            <a:off x="2642149" y="5661952"/>
            <a:ext cx="22180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7231A1A-5727-52DD-43E3-026818DB6467}"/>
              </a:ext>
            </a:extLst>
          </p:cNvPr>
          <p:cNvSpPr txBox="1"/>
          <p:nvPr/>
        </p:nvSpPr>
        <p:spPr>
          <a:xfrm>
            <a:off x="6032042" y="5647170"/>
            <a:ext cx="16012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사용하여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754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wanted to give visitors 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opportunity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Rembrandt’s artwork in its original size.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그들은 방문객들에게 렘브란트의 작품을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원래의 크기로 감상할 기회를 주고 싶었다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69C5DEF6-ECFC-A2CA-ADE1-4A7EF5B50C55}"/>
              </a:ext>
            </a:extLst>
          </p:cNvPr>
          <p:cNvCxnSpPr>
            <a:cxnSpLocks/>
          </p:cNvCxnSpPr>
          <p:nvPr/>
        </p:nvCxnSpPr>
        <p:spPr>
          <a:xfrm>
            <a:off x="3980616" y="1518095"/>
            <a:ext cx="113803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84DDA26-5343-2569-924E-29D4ABFD96A1}"/>
              </a:ext>
            </a:extLst>
          </p:cNvPr>
          <p:cNvSpPr txBox="1"/>
          <p:nvPr/>
        </p:nvSpPr>
        <p:spPr>
          <a:xfrm>
            <a:off x="3394211" y="1550935"/>
            <a:ext cx="23009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B1A37C26-4EF4-2CA3-170A-AEA9E34CBA63}"/>
              </a:ext>
            </a:extLst>
          </p:cNvPr>
          <p:cNvCxnSpPr>
            <a:cxnSpLocks/>
          </p:cNvCxnSpPr>
          <p:nvPr/>
        </p:nvCxnSpPr>
        <p:spPr>
          <a:xfrm>
            <a:off x="9235399" y="1517943"/>
            <a:ext cx="3340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5FCD2837-4E74-6476-B845-8B14E9CDD5CA}"/>
              </a:ext>
            </a:extLst>
          </p:cNvPr>
          <p:cNvCxnSpPr>
            <a:cxnSpLocks/>
          </p:cNvCxnSpPr>
          <p:nvPr/>
        </p:nvCxnSpPr>
        <p:spPr>
          <a:xfrm>
            <a:off x="6490252" y="1517943"/>
            <a:ext cx="262723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FE9FD984-8518-6833-6D82-04CF1A8FCB49}"/>
              </a:ext>
            </a:extLst>
          </p:cNvPr>
          <p:cNvGrpSpPr/>
          <p:nvPr/>
        </p:nvGrpSpPr>
        <p:grpSpPr>
          <a:xfrm flipV="1">
            <a:off x="7841975" y="1520456"/>
            <a:ext cx="1573696" cy="278526"/>
            <a:chOff x="6089650" y="967950"/>
            <a:chExt cx="276903" cy="225014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224F4E8F-D0D3-9D7E-9763-AA41CF5E060A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0AA4E7DC-424F-1EE7-423D-D8CEF7633E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9A71D723-BE8A-8B40-8475-680D30015E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C540B72-5D40-E257-2B82-CE3E6C3FAD14}"/>
              </a:ext>
            </a:extLst>
          </p:cNvPr>
          <p:cNvSpPr txBox="1"/>
          <p:nvPr/>
        </p:nvSpPr>
        <p:spPr>
          <a:xfrm>
            <a:off x="7591837" y="1815771"/>
            <a:ext cx="2097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33AC3485-B633-631C-F94D-556E1F7BC3FD}"/>
              </a:ext>
            </a:extLst>
          </p:cNvPr>
          <p:cNvCxnSpPr>
            <a:cxnSpLocks/>
          </p:cNvCxnSpPr>
          <p:nvPr/>
        </p:nvCxnSpPr>
        <p:spPr>
          <a:xfrm>
            <a:off x="1620001" y="2922674"/>
            <a:ext cx="189845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CAD4E1C-C3D7-A235-7291-031C3120540A}"/>
              </a:ext>
            </a:extLst>
          </p:cNvPr>
          <p:cNvSpPr txBox="1"/>
          <p:nvPr/>
        </p:nvSpPr>
        <p:spPr>
          <a:xfrm>
            <a:off x="7750866" y="619408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893FD74-410B-8D81-4BB6-F2E157052A85}"/>
              </a:ext>
            </a:extLst>
          </p:cNvPr>
          <p:cNvGrpSpPr/>
          <p:nvPr/>
        </p:nvGrpSpPr>
        <p:grpSpPr>
          <a:xfrm>
            <a:off x="7518988" y="782232"/>
            <a:ext cx="252857" cy="248531"/>
            <a:chOff x="3403563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5395B00F-69E6-7AA4-AAEB-6E8986BCFB2C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CAE6CA7D-9682-439A-19BA-778CD2FDE9D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5EC30436-3031-EA95-F8AD-3473509FFBB5}"/>
              </a:ext>
            </a:extLst>
          </p:cNvPr>
          <p:cNvSpPr txBox="1"/>
          <p:nvPr/>
        </p:nvSpPr>
        <p:spPr>
          <a:xfrm>
            <a:off x="2727118" y="2936185"/>
            <a:ext cx="22325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감상하다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4C9AA37A-5DE4-C206-415D-D6D4330F04EB}"/>
              </a:ext>
            </a:extLst>
          </p:cNvPr>
          <p:cNvGrpSpPr/>
          <p:nvPr/>
        </p:nvGrpSpPr>
        <p:grpSpPr>
          <a:xfrm>
            <a:off x="2523438" y="2792896"/>
            <a:ext cx="250063" cy="317176"/>
            <a:chOff x="3406357" y="418380"/>
            <a:chExt cx="250063" cy="317176"/>
          </a:xfrm>
        </p:grpSpPr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4054DD72-3575-FAD2-3E73-CC4289100E9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ECAC04B1-EE0A-0EFD-FF6A-9DF2D46C2EC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7506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Fortunately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Dutch artist had made a smaller copy of the original artwork,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this copy helped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restoration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process greatly.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다행히도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한 네덜란드의 화가가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사본이 복원 과정에 크게 도움이 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원래의 작품의 작은 사본을 만들었었고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BE1671-0900-2A29-9981-4D3EF310DB5D}"/>
              </a:ext>
            </a:extLst>
          </p:cNvPr>
          <p:cNvSpPr txBox="1"/>
          <p:nvPr/>
        </p:nvSpPr>
        <p:spPr>
          <a:xfrm>
            <a:off x="1510670" y="1488016"/>
            <a:ext cx="24848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다행스럽게도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운 좋게도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E4CA69-0FC3-F0A6-260F-E51875647008}"/>
              </a:ext>
            </a:extLst>
          </p:cNvPr>
          <p:cNvSpPr txBox="1"/>
          <p:nvPr/>
        </p:nvSpPr>
        <p:spPr>
          <a:xfrm>
            <a:off x="5993296" y="4289542"/>
            <a:ext cx="18685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59603242-4F0B-02F8-3810-89BD601B6FE7}"/>
              </a:ext>
            </a:extLst>
          </p:cNvPr>
          <p:cNvCxnSpPr>
            <a:cxnSpLocks/>
          </p:cNvCxnSpPr>
          <p:nvPr/>
        </p:nvCxnSpPr>
        <p:spPr>
          <a:xfrm>
            <a:off x="6115878" y="1488278"/>
            <a:ext cx="185530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D2C0F99-E498-1DDF-A342-9311F6339ACC}"/>
              </a:ext>
            </a:extLst>
          </p:cNvPr>
          <p:cNvSpPr txBox="1"/>
          <p:nvPr/>
        </p:nvSpPr>
        <p:spPr>
          <a:xfrm>
            <a:off x="5297546" y="1534183"/>
            <a:ext cx="3632759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 완료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과거의 일을 기준으로 그보다 이전에 일어난 일을 나타낼 때 사용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38C5E71A-9240-1012-E53D-31242D5C888E}"/>
              </a:ext>
            </a:extLst>
          </p:cNvPr>
          <p:cNvCxnSpPr>
            <a:cxnSpLocks/>
          </p:cNvCxnSpPr>
          <p:nvPr/>
        </p:nvCxnSpPr>
        <p:spPr>
          <a:xfrm>
            <a:off x="3975602" y="4256702"/>
            <a:ext cx="12623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7E33A53-9809-2BD1-E9CA-001DDF2328F1}"/>
              </a:ext>
            </a:extLst>
          </p:cNvPr>
          <p:cNvSpPr txBox="1"/>
          <p:nvPr/>
        </p:nvSpPr>
        <p:spPr>
          <a:xfrm>
            <a:off x="3995531" y="4289542"/>
            <a:ext cx="12423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26895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museum’s </a:t>
            </a:r>
            <a:r>
              <a:rPr lang="en-US" altLang="ko-Kore-KR" sz="3600" i="1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Operation</a:t>
            </a:r>
            <a:r>
              <a:rPr lang="en-US" altLang="ko-Kore-KR" sz="3600" i="1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Night Watch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team trained the computer to learn Rembrandt’s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techniques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by looking for patterns in all of his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paintings.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박물관의 </a:t>
            </a:r>
            <a:r>
              <a:rPr lang="en-US" altLang="ko-KR" i="1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Operation Night Watch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팀이 컴퓨터가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그의 기술을 배우도록 훈련시켰다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렘브란트의 모든 그림에서 패턴을 찾아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A96C0D-50B9-215D-55EB-5E1BF1CB4056}"/>
              </a:ext>
            </a:extLst>
          </p:cNvPr>
          <p:cNvSpPr txBox="1"/>
          <p:nvPr/>
        </p:nvSpPr>
        <p:spPr>
          <a:xfrm>
            <a:off x="4224130" y="1457339"/>
            <a:ext cx="17393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작업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F42195-4B5E-2BED-0CD8-AE1F15ECE58A}"/>
              </a:ext>
            </a:extLst>
          </p:cNvPr>
          <p:cNvSpPr txBox="1"/>
          <p:nvPr/>
        </p:nvSpPr>
        <p:spPr>
          <a:xfrm>
            <a:off x="1619999" y="4310960"/>
            <a:ext cx="19083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BEFD8E05-BE0B-EA86-6CCE-6BEBAF976E4F}"/>
              </a:ext>
            </a:extLst>
          </p:cNvPr>
          <p:cNvCxnSpPr>
            <a:cxnSpLocks/>
          </p:cNvCxnSpPr>
          <p:nvPr/>
        </p:nvCxnSpPr>
        <p:spPr>
          <a:xfrm>
            <a:off x="1605164" y="2877611"/>
            <a:ext cx="124736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1520261-5BFE-17C9-6AC5-7C118A086EEF}"/>
              </a:ext>
            </a:extLst>
          </p:cNvPr>
          <p:cNvSpPr txBox="1"/>
          <p:nvPr/>
        </p:nvSpPr>
        <p:spPr>
          <a:xfrm>
            <a:off x="1619999" y="2920390"/>
            <a:ext cx="12325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762A8EB-66C2-8404-42F8-8196AC81B7FC}"/>
              </a:ext>
            </a:extLst>
          </p:cNvPr>
          <p:cNvCxnSpPr>
            <a:cxnSpLocks/>
          </p:cNvCxnSpPr>
          <p:nvPr/>
        </p:nvCxnSpPr>
        <p:spPr>
          <a:xfrm>
            <a:off x="2956886" y="2887550"/>
            <a:ext cx="236054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9F57634-FE24-FC84-EC0E-F5C4DD5A1700}"/>
              </a:ext>
            </a:extLst>
          </p:cNvPr>
          <p:cNvSpPr txBox="1"/>
          <p:nvPr/>
        </p:nvSpPr>
        <p:spPr>
          <a:xfrm>
            <a:off x="2956886" y="2935282"/>
            <a:ext cx="236054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28FA07E5-6006-85CB-F962-61B848C31394}"/>
              </a:ext>
            </a:extLst>
          </p:cNvPr>
          <p:cNvCxnSpPr>
            <a:cxnSpLocks/>
          </p:cNvCxnSpPr>
          <p:nvPr/>
        </p:nvCxnSpPr>
        <p:spPr>
          <a:xfrm>
            <a:off x="5406956" y="2899225"/>
            <a:ext cx="13615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7B026A6-8F43-1F7D-B5D3-951AFB9BA1F5}"/>
              </a:ext>
            </a:extLst>
          </p:cNvPr>
          <p:cNvSpPr txBox="1"/>
          <p:nvPr/>
        </p:nvSpPr>
        <p:spPr>
          <a:xfrm>
            <a:off x="5421791" y="2942004"/>
            <a:ext cx="13467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 보어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B84FA371-8D71-14B2-988B-EC35630A499C}"/>
              </a:ext>
            </a:extLst>
          </p:cNvPr>
          <p:cNvCxnSpPr>
            <a:cxnSpLocks/>
          </p:cNvCxnSpPr>
          <p:nvPr/>
        </p:nvCxnSpPr>
        <p:spPr>
          <a:xfrm>
            <a:off x="3624393" y="4283106"/>
            <a:ext cx="179739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044C567-B182-7FF9-1DBF-80A91818B99B}"/>
              </a:ext>
            </a:extLst>
          </p:cNvPr>
          <p:cNvSpPr txBox="1"/>
          <p:nvPr/>
        </p:nvSpPr>
        <p:spPr>
          <a:xfrm>
            <a:off x="3624394" y="4330838"/>
            <a:ext cx="17973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6226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 the help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AI technology,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missing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pieces were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recreated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restored artwork was displayed for several months.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757856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 기술의 도움으로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복원된 작품은 몇 달 동안 전시되었다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없어진 조각들이 재현되었고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755CDD-9F43-07B2-88FD-26726D4CD672}"/>
              </a:ext>
            </a:extLst>
          </p:cNvPr>
          <p:cNvSpPr txBox="1"/>
          <p:nvPr/>
        </p:nvSpPr>
        <p:spPr>
          <a:xfrm>
            <a:off x="1620000" y="1457339"/>
            <a:ext cx="234571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도움을 받아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CB3ED0EF-8400-F80B-5BDB-15E1343F6D48}"/>
              </a:ext>
            </a:extLst>
          </p:cNvPr>
          <p:cNvCxnSpPr>
            <a:cxnSpLocks/>
          </p:cNvCxnSpPr>
          <p:nvPr/>
        </p:nvCxnSpPr>
        <p:spPr>
          <a:xfrm>
            <a:off x="2246243" y="2902894"/>
            <a:ext cx="134785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05917856-7977-BB3B-97A4-871E4190DB56}"/>
              </a:ext>
            </a:extLst>
          </p:cNvPr>
          <p:cNvCxnSpPr>
            <a:cxnSpLocks/>
          </p:cNvCxnSpPr>
          <p:nvPr/>
        </p:nvCxnSpPr>
        <p:spPr>
          <a:xfrm>
            <a:off x="3689122" y="2900817"/>
            <a:ext cx="111147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F367E86-94EC-8901-5AF4-FA3090EBF63E}"/>
              </a:ext>
            </a:extLst>
          </p:cNvPr>
          <p:cNvGrpSpPr/>
          <p:nvPr/>
        </p:nvGrpSpPr>
        <p:grpSpPr>
          <a:xfrm flipV="1">
            <a:off x="2961859" y="2898514"/>
            <a:ext cx="1222513" cy="252190"/>
            <a:chOff x="6089650" y="967950"/>
            <a:chExt cx="276903" cy="225014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5D89FBCE-7BE0-4941-854D-7A9900EE2D17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E3C76837-3A57-F076-5205-C651E4702E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094A17B5-6C00-FAA0-726D-5C9B4F07FF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8D46364-3D51-F3D8-B9BD-7E82A41F30E2}"/>
              </a:ext>
            </a:extLst>
          </p:cNvPr>
          <p:cNvSpPr txBox="1"/>
          <p:nvPr/>
        </p:nvSpPr>
        <p:spPr>
          <a:xfrm>
            <a:off x="3223680" y="2022286"/>
            <a:ext cx="21468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없어진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9A42275-9326-1E45-7F90-D2BDDF33B160}"/>
              </a:ext>
            </a:extLst>
          </p:cNvPr>
          <p:cNvGrpSpPr/>
          <p:nvPr/>
        </p:nvGrpSpPr>
        <p:grpSpPr>
          <a:xfrm>
            <a:off x="2991802" y="2185110"/>
            <a:ext cx="252857" cy="248531"/>
            <a:chOff x="3403563" y="743173"/>
            <a:chExt cx="252857" cy="248531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F7C774EF-428E-6517-CE3D-33255EC9A05C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4C20F8A3-47E3-F484-5E0C-0D3B097D984B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9E75B730-C80B-CF65-EB84-0211572B5B43}"/>
              </a:ext>
            </a:extLst>
          </p:cNvPr>
          <p:cNvCxnSpPr>
            <a:cxnSpLocks/>
          </p:cNvCxnSpPr>
          <p:nvPr/>
        </p:nvCxnSpPr>
        <p:spPr>
          <a:xfrm>
            <a:off x="4895070" y="2898514"/>
            <a:ext cx="262885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52A964A-5DFE-525B-1CAB-6325FA29815E}"/>
              </a:ext>
            </a:extLst>
          </p:cNvPr>
          <p:cNvSpPr txBox="1"/>
          <p:nvPr/>
        </p:nvSpPr>
        <p:spPr>
          <a:xfrm>
            <a:off x="6839777" y="2022286"/>
            <a:ext cx="21468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재현하다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되살리다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7072B439-C668-F93E-5806-5525DACD19C6}"/>
              </a:ext>
            </a:extLst>
          </p:cNvPr>
          <p:cNvGrpSpPr/>
          <p:nvPr/>
        </p:nvGrpSpPr>
        <p:grpSpPr>
          <a:xfrm>
            <a:off x="6607899" y="2185110"/>
            <a:ext cx="252857" cy="248531"/>
            <a:chOff x="3403563" y="743173"/>
            <a:chExt cx="252857" cy="248531"/>
          </a:xfrm>
        </p:grpSpPr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4CAEA1CE-D479-46FC-A20A-A83AF9786577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[R] 19">
              <a:extLst>
                <a:ext uri="{FF2B5EF4-FFF2-40B4-BE49-F238E27FC236}">
                  <a16:creationId xmlns:a16="http://schemas.microsoft.com/office/drawing/2014/main" id="{9D0D4E4A-0C2A-040E-187D-C7CE13049D3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CED5D17-CB04-321C-ED21-6671A0125498}"/>
              </a:ext>
            </a:extLst>
          </p:cNvPr>
          <p:cNvSpPr txBox="1"/>
          <p:nvPr/>
        </p:nvSpPr>
        <p:spPr>
          <a:xfrm>
            <a:off x="5059039" y="2940581"/>
            <a:ext cx="230091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AB706F75-D963-8363-1129-F1FD5F3EFD74}"/>
              </a:ext>
            </a:extLst>
          </p:cNvPr>
          <p:cNvCxnSpPr>
            <a:cxnSpLocks/>
          </p:cNvCxnSpPr>
          <p:nvPr/>
        </p:nvCxnSpPr>
        <p:spPr>
          <a:xfrm>
            <a:off x="2973494" y="4257612"/>
            <a:ext cx="151514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[R] 16">
            <a:extLst>
              <a:ext uri="{FF2B5EF4-FFF2-40B4-BE49-F238E27FC236}">
                <a16:creationId xmlns:a16="http://schemas.microsoft.com/office/drawing/2014/main" id="{9C2F6691-D365-08AE-E364-6A835A024E50}"/>
              </a:ext>
            </a:extLst>
          </p:cNvPr>
          <p:cNvCxnSpPr>
            <a:cxnSpLocks/>
          </p:cNvCxnSpPr>
          <p:nvPr/>
        </p:nvCxnSpPr>
        <p:spPr>
          <a:xfrm>
            <a:off x="4583667" y="4255535"/>
            <a:ext cx="137981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E353C068-AC4B-DD17-DD02-063ACD65767A}"/>
              </a:ext>
            </a:extLst>
          </p:cNvPr>
          <p:cNvGrpSpPr/>
          <p:nvPr/>
        </p:nvGrpSpPr>
        <p:grpSpPr>
          <a:xfrm flipV="1">
            <a:off x="3737136" y="4243292"/>
            <a:ext cx="1560422" cy="269072"/>
            <a:chOff x="6089650" y="967950"/>
            <a:chExt cx="276903" cy="225014"/>
          </a:xfrm>
        </p:grpSpPr>
        <p:cxnSp>
          <p:nvCxnSpPr>
            <p:cNvPr id="36" name="직선 연결선[R] 9">
              <a:extLst>
                <a:ext uri="{FF2B5EF4-FFF2-40B4-BE49-F238E27FC236}">
                  <a16:creationId xmlns:a16="http://schemas.microsoft.com/office/drawing/2014/main" id="{6ABDEC1A-3F56-D8AC-E742-7A2AF2E0979D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[R] 15">
              <a:extLst>
                <a:ext uri="{FF2B5EF4-FFF2-40B4-BE49-F238E27FC236}">
                  <a16:creationId xmlns:a16="http://schemas.microsoft.com/office/drawing/2014/main" id="{BB3EC429-A7C0-C528-1904-3E5CF76A55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F55C4F98-1827-3869-A6BD-DDED39D7D5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직선 연결선[R] 16">
            <a:extLst>
              <a:ext uri="{FF2B5EF4-FFF2-40B4-BE49-F238E27FC236}">
                <a16:creationId xmlns:a16="http://schemas.microsoft.com/office/drawing/2014/main" id="{5CB496EC-E068-D542-BD24-7A275EDED09D}"/>
              </a:ext>
            </a:extLst>
          </p:cNvPr>
          <p:cNvCxnSpPr>
            <a:cxnSpLocks/>
          </p:cNvCxnSpPr>
          <p:nvPr/>
        </p:nvCxnSpPr>
        <p:spPr>
          <a:xfrm>
            <a:off x="6063760" y="4255151"/>
            <a:ext cx="246488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292FE68-A125-1E54-523C-98DAEED45BAE}"/>
              </a:ext>
            </a:extLst>
          </p:cNvPr>
          <p:cNvSpPr txBox="1"/>
          <p:nvPr/>
        </p:nvSpPr>
        <p:spPr>
          <a:xfrm>
            <a:off x="6237668" y="4297218"/>
            <a:ext cx="21410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9714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65367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Another problem puzzled lovers of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Ludwig van Beethoven’s symphonies.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 when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composer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had completely lost his hearing, he began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on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 10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Symphony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또 다른 문제가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루드비히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반 베토벤의 교향곡을 좋아하는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작곡가는 청력을 완전히 잃었을 때에도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애호가들을 어리둥절하게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번째 교향곡 작업을 시작했다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804FE6F4-FAB6-FA53-B1BD-4E9A71A00F2B}"/>
              </a:ext>
            </a:extLst>
          </p:cNvPr>
          <p:cNvCxnSpPr>
            <a:cxnSpLocks/>
          </p:cNvCxnSpPr>
          <p:nvPr/>
        </p:nvCxnSpPr>
        <p:spPr>
          <a:xfrm>
            <a:off x="4731026" y="1502008"/>
            <a:ext cx="13119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525C5A7-81BA-7AA6-6B9D-BF80CB483FD0}"/>
              </a:ext>
            </a:extLst>
          </p:cNvPr>
          <p:cNvSpPr txBox="1"/>
          <p:nvPr/>
        </p:nvSpPr>
        <p:spPr>
          <a:xfrm>
            <a:off x="4810460" y="1544787"/>
            <a:ext cx="12325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07A55FC8-A9F5-FD34-3AE6-9003EE9F5994}"/>
              </a:ext>
            </a:extLst>
          </p:cNvPr>
          <p:cNvCxnSpPr>
            <a:cxnSpLocks/>
          </p:cNvCxnSpPr>
          <p:nvPr/>
        </p:nvCxnSpPr>
        <p:spPr>
          <a:xfrm>
            <a:off x="6147347" y="1511947"/>
            <a:ext cx="110821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72EBEA6-FF12-40C8-4FCE-F086896448A4}"/>
              </a:ext>
            </a:extLst>
          </p:cNvPr>
          <p:cNvSpPr txBox="1"/>
          <p:nvPr/>
        </p:nvSpPr>
        <p:spPr>
          <a:xfrm>
            <a:off x="6147348" y="1559679"/>
            <a:ext cx="110821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79F8E5C0-FA7F-2763-B0C6-C57EAFBE3EEC}"/>
              </a:ext>
            </a:extLst>
          </p:cNvPr>
          <p:cNvSpPr/>
          <p:nvPr/>
        </p:nvSpPr>
        <p:spPr>
          <a:xfrm>
            <a:off x="2516067" y="3704689"/>
            <a:ext cx="1042139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0F56DC-6C1C-BF62-7855-096C65496B8A}"/>
              </a:ext>
            </a:extLst>
          </p:cNvPr>
          <p:cNvSpPr txBox="1"/>
          <p:nvPr/>
        </p:nvSpPr>
        <p:spPr>
          <a:xfrm>
            <a:off x="1961780" y="4241856"/>
            <a:ext cx="21507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때를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D9FE8C-0E01-9C38-93D9-8F651058EC79}"/>
              </a:ext>
            </a:extLst>
          </p:cNvPr>
          <p:cNvSpPr txBox="1"/>
          <p:nvPr/>
        </p:nvSpPr>
        <p:spPr>
          <a:xfrm>
            <a:off x="8182538" y="5651986"/>
            <a:ext cx="180892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교향곡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76CF12-16B7-74D0-7AE5-4AD651E5B56A}"/>
              </a:ext>
            </a:extLst>
          </p:cNvPr>
          <p:cNvSpPr txBox="1"/>
          <p:nvPr/>
        </p:nvSpPr>
        <p:spPr>
          <a:xfrm>
            <a:off x="4208492" y="4241856"/>
            <a:ext cx="183449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작곡가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C2365FC-C5AB-9E24-7BF4-F3336F3C1FAD}"/>
              </a:ext>
            </a:extLst>
          </p:cNvPr>
          <p:cNvCxnSpPr>
            <a:cxnSpLocks/>
          </p:cNvCxnSpPr>
          <p:nvPr/>
        </p:nvCxnSpPr>
        <p:spPr>
          <a:xfrm>
            <a:off x="6147347" y="4239451"/>
            <a:ext cx="67586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DC5DFAF2-DCD1-C399-7541-6DC9C825C508}"/>
              </a:ext>
            </a:extLst>
          </p:cNvPr>
          <p:cNvGrpSpPr/>
          <p:nvPr/>
        </p:nvGrpSpPr>
        <p:grpSpPr>
          <a:xfrm flipV="1">
            <a:off x="6500192" y="4244482"/>
            <a:ext cx="2723322" cy="238066"/>
            <a:chOff x="6089650" y="967950"/>
            <a:chExt cx="276903" cy="225014"/>
          </a:xfrm>
        </p:grpSpPr>
        <p:cxnSp>
          <p:nvCxnSpPr>
            <p:cNvPr id="24" name="직선 연결선[R] 9">
              <a:extLst>
                <a:ext uri="{FF2B5EF4-FFF2-40B4-BE49-F238E27FC236}">
                  <a16:creationId xmlns:a16="http://schemas.microsoft.com/office/drawing/2014/main" id="{1C76466E-759C-F36B-20E7-63D5AAA61F9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5">
              <a:extLst>
                <a:ext uri="{FF2B5EF4-FFF2-40B4-BE49-F238E27FC236}">
                  <a16:creationId xmlns:a16="http://schemas.microsoft.com/office/drawing/2014/main" id="{575363D9-BC90-798D-AA22-34E657575A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B31E0C7F-2FBC-6F53-C239-9188DDCE03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5AC0E454-FE96-B423-F826-520BBC088085}"/>
              </a:ext>
            </a:extLst>
          </p:cNvPr>
          <p:cNvCxnSpPr>
            <a:cxnSpLocks/>
          </p:cNvCxnSpPr>
          <p:nvPr/>
        </p:nvCxnSpPr>
        <p:spPr>
          <a:xfrm>
            <a:off x="8900491" y="4239451"/>
            <a:ext cx="63113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E94AB66-89A8-DDAA-675F-6A7FCFC6A341}"/>
              </a:ext>
            </a:extLst>
          </p:cNvPr>
          <p:cNvSpPr txBox="1"/>
          <p:nvPr/>
        </p:nvSpPr>
        <p:spPr>
          <a:xfrm>
            <a:off x="7255565" y="4264306"/>
            <a:ext cx="114797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 완료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1AEED9A5-1FE1-9AAB-A721-5BDCD3B6CB47}"/>
              </a:ext>
            </a:extLst>
          </p:cNvPr>
          <p:cNvCxnSpPr>
            <a:cxnSpLocks/>
          </p:cNvCxnSpPr>
          <p:nvPr/>
        </p:nvCxnSpPr>
        <p:spPr>
          <a:xfrm>
            <a:off x="3697357" y="5639870"/>
            <a:ext cx="103698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00A77D07-4D17-5B18-2607-53709135CC7E}"/>
              </a:ext>
            </a:extLst>
          </p:cNvPr>
          <p:cNvSpPr txBox="1"/>
          <p:nvPr/>
        </p:nvSpPr>
        <p:spPr>
          <a:xfrm>
            <a:off x="3697357" y="5682649"/>
            <a:ext cx="103698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7" name="직선 연결선[R] 16">
            <a:extLst>
              <a:ext uri="{FF2B5EF4-FFF2-40B4-BE49-F238E27FC236}">
                <a16:creationId xmlns:a16="http://schemas.microsoft.com/office/drawing/2014/main" id="{B0EAA98E-8907-BA97-C581-6F91B587A7C5}"/>
              </a:ext>
            </a:extLst>
          </p:cNvPr>
          <p:cNvCxnSpPr>
            <a:cxnSpLocks/>
          </p:cNvCxnSpPr>
          <p:nvPr/>
        </p:nvCxnSpPr>
        <p:spPr>
          <a:xfrm>
            <a:off x="4838694" y="5649809"/>
            <a:ext cx="12987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7484F50-11DB-3A76-28C1-6AB2D5D847B2}"/>
              </a:ext>
            </a:extLst>
          </p:cNvPr>
          <p:cNvSpPr txBox="1"/>
          <p:nvPr/>
        </p:nvSpPr>
        <p:spPr>
          <a:xfrm>
            <a:off x="4769121" y="5697541"/>
            <a:ext cx="198451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6FAC9C-493D-9B46-BE98-03FD5CC3F940}"/>
              </a:ext>
            </a:extLst>
          </p:cNvPr>
          <p:cNvSpPr txBox="1"/>
          <p:nvPr/>
        </p:nvSpPr>
        <p:spPr>
          <a:xfrm>
            <a:off x="6323890" y="4714130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작업하다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C896CE07-FDE2-7C26-E37E-FE56A794A3AB}"/>
              </a:ext>
            </a:extLst>
          </p:cNvPr>
          <p:cNvGrpSpPr/>
          <p:nvPr/>
        </p:nvGrpSpPr>
        <p:grpSpPr>
          <a:xfrm>
            <a:off x="6092012" y="4876954"/>
            <a:ext cx="252857" cy="248531"/>
            <a:chOff x="3403563" y="743173"/>
            <a:chExt cx="252857" cy="248531"/>
          </a:xfrm>
        </p:grpSpPr>
        <p:cxnSp>
          <p:nvCxnSpPr>
            <p:cNvPr id="41" name="직선 연결선[R] 19">
              <a:extLst>
                <a:ext uri="{FF2B5EF4-FFF2-40B4-BE49-F238E27FC236}">
                  <a16:creationId xmlns:a16="http://schemas.microsoft.com/office/drawing/2014/main" id="{1AFEA3E0-ACF6-70B0-A53B-6247FB99B7F1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[R] 19">
              <a:extLst>
                <a:ext uri="{FF2B5EF4-FFF2-40B4-BE49-F238E27FC236}">
                  <a16:creationId xmlns:a16="http://schemas.microsoft.com/office/drawing/2014/main" id="{39EE8194-94CC-BBA5-39E0-46F9C95CC15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6116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Though 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managed to put down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notes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sketches, he could not finish the work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before he died in 1827.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비록 몇몇 노트와 스케치를 간신히 적어 놓았지만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그는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1827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사망 전에 작품을 끝낼 수 없었다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FB76B1-EC70-5163-37CA-D118862B2536}"/>
              </a:ext>
            </a:extLst>
          </p:cNvPr>
          <p:cNvSpPr txBox="1"/>
          <p:nvPr/>
        </p:nvSpPr>
        <p:spPr>
          <a:xfrm>
            <a:off x="5665304" y="1457339"/>
            <a:ext cx="29121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글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메모 등을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적어 두다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CED99-CFE4-B4B8-BC55-EA087FA146FA}"/>
              </a:ext>
            </a:extLst>
          </p:cNvPr>
          <p:cNvSpPr txBox="1"/>
          <p:nvPr/>
        </p:nvSpPr>
        <p:spPr>
          <a:xfrm>
            <a:off x="3578087" y="1447400"/>
            <a:ext cx="20673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간신히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...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4F9F8A-F7B8-16A7-9F46-59A13A5D5F28}"/>
              </a:ext>
            </a:extLst>
          </p:cNvPr>
          <p:cNvSpPr txBox="1"/>
          <p:nvPr/>
        </p:nvSpPr>
        <p:spPr>
          <a:xfrm>
            <a:off x="8766685" y="589701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메모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;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FFFB0DE-7802-FCA9-8DED-0833ECAD5E07}"/>
              </a:ext>
            </a:extLst>
          </p:cNvPr>
          <p:cNvGrpSpPr/>
          <p:nvPr/>
        </p:nvGrpSpPr>
        <p:grpSpPr>
          <a:xfrm>
            <a:off x="8569097" y="752525"/>
            <a:ext cx="252857" cy="248531"/>
            <a:chOff x="3403563" y="743173"/>
            <a:chExt cx="252857" cy="248531"/>
          </a:xfrm>
        </p:grpSpPr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383B3A23-6AD3-8D0E-B999-33D98AFDAFF6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1814610D-C3B6-5258-C7E8-793FF26ABDF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타원 13">
            <a:extLst>
              <a:ext uri="{FF2B5EF4-FFF2-40B4-BE49-F238E27FC236}">
                <a16:creationId xmlns:a16="http://schemas.microsoft.com/office/drawing/2014/main" id="{E6C6174E-4776-F8EE-5524-A8BA26EC209F}"/>
              </a:ext>
            </a:extLst>
          </p:cNvPr>
          <p:cNvSpPr/>
          <p:nvPr/>
        </p:nvSpPr>
        <p:spPr>
          <a:xfrm>
            <a:off x="1492338" y="3704689"/>
            <a:ext cx="1320436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D4F8F2-A308-8E08-C070-D347B7AC4892}"/>
              </a:ext>
            </a:extLst>
          </p:cNvPr>
          <p:cNvSpPr txBox="1"/>
          <p:nvPr/>
        </p:nvSpPr>
        <p:spPr>
          <a:xfrm>
            <a:off x="1077198" y="4241856"/>
            <a:ext cx="215071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전에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3706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32906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Many music lovers questioned,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“Could there be a way to finish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Beethoven’s 10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Symphony?”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음악 애호가들은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“베토벤의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번째 교향곡을 완성할 방법이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궁금해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3064DA86-4F1D-58D2-F186-8F1EE614B8A5}"/>
              </a:ext>
            </a:extLst>
          </p:cNvPr>
          <p:cNvCxnSpPr>
            <a:cxnSpLocks/>
          </p:cNvCxnSpPr>
          <p:nvPr/>
        </p:nvCxnSpPr>
        <p:spPr>
          <a:xfrm>
            <a:off x="5592709" y="2887575"/>
            <a:ext cx="138456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394E8E13-55BC-1F39-8FCD-EC42F597BFB1}"/>
              </a:ext>
            </a:extLst>
          </p:cNvPr>
          <p:cNvCxnSpPr>
            <a:cxnSpLocks/>
          </p:cNvCxnSpPr>
          <p:nvPr/>
        </p:nvCxnSpPr>
        <p:spPr>
          <a:xfrm>
            <a:off x="4472609" y="2887575"/>
            <a:ext cx="100219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A7C255A0-DE3E-04A9-E94D-C05253D53581}"/>
              </a:ext>
            </a:extLst>
          </p:cNvPr>
          <p:cNvGrpSpPr/>
          <p:nvPr/>
        </p:nvGrpSpPr>
        <p:grpSpPr>
          <a:xfrm flipV="1">
            <a:off x="4969565" y="2890087"/>
            <a:ext cx="1300372" cy="280495"/>
            <a:chOff x="6089650" y="967950"/>
            <a:chExt cx="276903" cy="225014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EE112E6B-F0DD-68C5-5B5A-E465159F0BA2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5">
              <a:extLst>
                <a:ext uri="{FF2B5EF4-FFF2-40B4-BE49-F238E27FC236}">
                  <a16:creationId xmlns:a16="http://schemas.microsoft.com/office/drawing/2014/main" id="{E19291F0-0A93-A277-6604-D641D57E1A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2BA3C384-8397-0ABB-EFB5-49957F9EFA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0E1E62C-2041-CD4C-03BB-DC37191DE07E}"/>
              </a:ext>
            </a:extLst>
          </p:cNvPr>
          <p:cNvSpPr txBox="1"/>
          <p:nvPr/>
        </p:nvSpPr>
        <p:spPr>
          <a:xfrm>
            <a:off x="6284989" y="2909031"/>
            <a:ext cx="2097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8383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2019, a team of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experts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including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composer,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musicologists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AI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specialists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started a creative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mission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solve the puzzle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left unsolved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 then.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2019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그때까지 풀리지 않은 채 남아있던 퍼즐을 풀기 위한 창의적인 임무를 시작했다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3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작곡가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음악학자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그리고 인공지능 전문가들이 포함된 전문가 팀이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5BC96A-6CE2-42DD-108E-30BFB14399D9}"/>
              </a:ext>
            </a:extLst>
          </p:cNvPr>
          <p:cNvSpPr txBox="1"/>
          <p:nvPr/>
        </p:nvSpPr>
        <p:spPr>
          <a:xfrm>
            <a:off x="3826566" y="2831651"/>
            <a:ext cx="226943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음악학자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8F56B8-A471-29EB-4CA5-51F420E6CEDD}"/>
              </a:ext>
            </a:extLst>
          </p:cNvPr>
          <p:cNvSpPr txBox="1"/>
          <p:nvPr/>
        </p:nvSpPr>
        <p:spPr>
          <a:xfrm>
            <a:off x="1540488" y="5582095"/>
            <a:ext cx="24649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풀리지 않은 채로 남겨진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E2F6B2-D267-3497-5B40-658C6842F165}"/>
              </a:ext>
            </a:extLst>
          </p:cNvPr>
          <p:cNvSpPr txBox="1"/>
          <p:nvPr/>
        </p:nvSpPr>
        <p:spPr>
          <a:xfrm>
            <a:off x="7573616" y="2831651"/>
            <a:ext cx="17095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전문가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849B5B09-1A75-B0BF-F8AB-2492F5E55E9F}"/>
              </a:ext>
            </a:extLst>
          </p:cNvPr>
          <p:cNvCxnSpPr>
            <a:cxnSpLocks/>
          </p:cNvCxnSpPr>
          <p:nvPr/>
        </p:nvCxnSpPr>
        <p:spPr>
          <a:xfrm>
            <a:off x="6244549" y="1512886"/>
            <a:ext cx="161730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B1B2353C-668E-EF36-3AB8-2392D687B0B7}"/>
              </a:ext>
            </a:extLst>
          </p:cNvPr>
          <p:cNvCxnSpPr>
            <a:cxnSpLocks/>
          </p:cNvCxnSpPr>
          <p:nvPr/>
        </p:nvCxnSpPr>
        <p:spPr>
          <a:xfrm>
            <a:off x="3110948" y="1512886"/>
            <a:ext cx="301569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97ED887-0078-FD20-25D6-82A4423388C3}"/>
              </a:ext>
            </a:extLst>
          </p:cNvPr>
          <p:cNvGrpSpPr/>
          <p:nvPr/>
        </p:nvGrpSpPr>
        <p:grpSpPr>
          <a:xfrm flipV="1">
            <a:off x="4512365" y="1515397"/>
            <a:ext cx="2409412" cy="273645"/>
            <a:chOff x="6089650" y="967950"/>
            <a:chExt cx="276903" cy="225014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75A17578-73DE-9B79-F22F-2E5AE50742DE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D312523F-66ED-AC49-D530-C5E11D579A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4212D8DD-B4E0-57C8-0E40-7BA1438991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EA45B3B-D3AA-92E2-9562-29F765898282}"/>
              </a:ext>
            </a:extLst>
          </p:cNvPr>
          <p:cNvSpPr txBox="1"/>
          <p:nvPr/>
        </p:nvSpPr>
        <p:spPr>
          <a:xfrm>
            <a:off x="5275484" y="610293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전문가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A2D72F1-4AFB-70E1-B838-5311F3F8F6E0}"/>
              </a:ext>
            </a:extLst>
          </p:cNvPr>
          <p:cNvGrpSpPr/>
          <p:nvPr/>
        </p:nvGrpSpPr>
        <p:grpSpPr>
          <a:xfrm>
            <a:off x="5043606" y="773117"/>
            <a:ext cx="252857" cy="248531"/>
            <a:chOff x="3403563" y="743173"/>
            <a:chExt cx="252857" cy="248531"/>
          </a:xfrm>
        </p:grpSpPr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6C5919A1-FCEB-E82E-4D01-3AD971BB892C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27174A88-9DC8-BB18-B723-1FB4DBEF5425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C472D40-B2CB-0123-20C8-0B70B9E59BF2}"/>
              </a:ext>
            </a:extLst>
          </p:cNvPr>
          <p:cNvSpPr txBox="1"/>
          <p:nvPr/>
        </p:nvSpPr>
        <p:spPr>
          <a:xfrm>
            <a:off x="7113343" y="610293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포함하여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CF5A8013-2655-71A9-1634-2767F107DC09}"/>
              </a:ext>
            </a:extLst>
          </p:cNvPr>
          <p:cNvGrpSpPr/>
          <p:nvPr/>
        </p:nvGrpSpPr>
        <p:grpSpPr>
          <a:xfrm>
            <a:off x="6881465" y="773117"/>
            <a:ext cx="252857" cy="248531"/>
            <a:chOff x="3403563" y="743173"/>
            <a:chExt cx="252857" cy="248531"/>
          </a:xfrm>
        </p:grpSpPr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69B4760D-090A-0CAD-1344-F1AB5E2E1018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9122894B-E4A1-C579-0312-E193EAE94D51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2F4363CA-7B87-E5D9-21CA-441191F4E92F}"/>
              </a:ext>
            </a:extLst>
          </p:cNvPr>
          <p:cNvCxnSpPr>
            <a:cxnSpLocks/>
          </p:cNvCxnSpPr>
          <p:nvPr/>
        </p:nvCxnSpPr>
        <p:spPr>
          <a:xfrm>
            <a:off x="7573616" y="4240770"/>
            <a:ext cx="17095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F3FE479-DEB6-3DFA-A25B-B23D220F4E14}"/>
              </a:ext>
            </a:extLst>
          </p:cNvPr>
          <p:cNvSpPr txBox="1"/>
          <p:nvPr/>
        </p:nvSpPr>
        <p:spPr>
          <a:xfrm>
            <a:off x="5043606" y="4147968"/>
            <a:ext cx="11399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임무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46" name="직선 연결선[R] 16">
            <a:extLst>
              <a:ext uri="{FF2B5EF4-FFF2-40B4-BE49-F238E27FC236}">
                <a16:creationId xmlns:a16="http://schemas.microsoft.com/office/drawing/2014/main" id="{7C6EEA2F-25DC-DA37-1E30-57BEE6027B42}"/>
              </a:ext>
            </a:extLst>
          </p:cNvPr>
          <p:cNvCxnSpPr>
            <a:cxnSpLocks/>
          </p:cNvCxnSpPr>
          <p:nvPr/>
        </p:nvCxnSpPr>
        <p:spPr>
          <a:xfrm>
            <a:off x="9402026" y="4240770"/>
            <a:ext cx="62655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6BD173D5-634F-3065-C03B-1F2C542915C2}"/>
              </a:ext>
            </a:extLst>
          </p:cNvPr>
          <p:cNvGrpSpPr/>
          <p:nvPr/>
        </p:nvGrpSpPr>
        <p:grpSpPr>
          <a:xfrm flipV="1">
            <a:off x="8279295" y="4252063"/>
            <a:ext cx="1477291" cy="280179"/>
            <a:chOff x="6089650" y="967950"/>
            <a:chExt cx="276903" cy="225014"/>
          </a:xfrm>
        </p:grpSpPr>
        <p:cxnSp>
          <p:nvCxnSpPr>
            <p:cNvPr id="49" name="직선 연결선[R] 9">
              <a:extLst>
                <a:ext uri="{FF2B5EF4-FFF2-40B4-BE49-F238E27FC236}">
                  <a16:creationId xmlns:a16="http://schemas.microsoft.com/office/drawing/2014/main" id="{6B842B84-4B2D-45EA-5F1A-AB700F31D58E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[R] 15">
              <a:extLst>
                <a:ext uri="{FF2B5EF4-FFF2-40B4-BE49-F238E27FC236}">
                  <a16:creationId xmlns:a16="http://schemas.microsoft.com/office/drawing/2014/main" id="{75A543C9-DE96-E5C8-171C-DBDE1E0334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[R] 19">
              <a:extLst>
                <a:ext uri="{FF2B5EF4-FFF2-40B4-BE49-F238E27FC236}">
                  <a16:creationId xmlns:a16="http://schemas.microsoft.com/office/drawing/2014/main" id="{E86ECB1D-7AF8-8BB0-1477-A720BF7E38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7315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spirit of friendly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collaboration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wanted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complete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symphony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celebrate the composer’s 250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birthday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following year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p.92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우호적인 협력의 정신으로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250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번째 생일을 축하하기 위해 교향곡을 완성하고 싶어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그들은 다음 해에 있을 작곡가의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67A827-48BF-0F96-58CE-D631A4FD6406}"/>
              </a:ext>
            </a:extLst>
          </p:cNvPr>
          <p:cNvSpPr txBox="1"/>
          <p:nvPr/>
        </p:nvSpPr>
        <p:spPr>
          <a:xfrm>
            <a:off x="4899159" y="1549094"/>
            <a:ext cx="29916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친절한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우호적인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962DA7-835A-269C-DFEE-B07A5E95C42C}"/>
              </a:ext>
            </a:extLst>
          </p:cNvPr>
          <p:cNvSpPr txBox="1"/>
          <p:nvPr/>
        </p:nvSpPr>
        <p:spPr>
          <a:xfrm>
            <a:off x="1620000" y="5582095"/>
            <a:ext cx="309114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다음 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B2631C-7F8F-655C-6259-28A79BCF35FE}"/>
              </a:ext>
            </a:extLst>
          </p:cNvPr>
          <p:cNvSpPr txBox="1"/>
          <p:nvPr/>
        </p:nvSpPr>
        <p:spPr>
          <a:xfrm>
            <a:off x="1619999" y="1531795"/>
            <a:ext cx="194815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...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정신으로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319B8E47-EC21-CFE9-FF2B-D05DCCB86F3E}"/>
              </a:ext>
            </a:extLst>
          </p:cNvPr>
          <p:cNvCxnSpPr>
            <a:cxnSpLocks/>
          </p:cNvCxnSpPr>
          <p:nvPr/>
        </p:nvCxnSpPr>
        <p:spPr>
          <a:xfrm>
            <a:off x="3897791" y="2881877"/>
            <a:ext cx="20955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12981EB-734B-C45F-A6FF-DF0C3FC2E3E3}"/>
              </a:ext>
            </a:extLst>
          </p:cNvPr>
          <p:cNvSpPr txBox="1"/>
          <p:nvPr/>
        </p:nvSpPr>
        <p:spPr>
          <a:xfrm>
            <a:off x="3897790" y="2929609"/>
            <a:ext cx="209550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53A5F3-3639-7353-3A7D-00740388CA8F}"/>
              </a:ext>
            </a:extLst>
          </p:cNvPr>
          <p:cNvSpPr txBox="1"/>
          <p:nvPr/>
        </p:nvSpPr>
        <p:spPr>
          <a:xfrm>
            <a:off x="5309149" y="2024008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완성하다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완성된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8CA35CF-7FC1-2F2C-6F9A-93C0AA8C7C9D}"/>
              </a:ext>
            </a:extLst>
          </p:cNvPr>
          <p:cNvGrpSpPr/>
          <p:nvPr/>
        </p:nvGrpSpPr>
        <p:grpSpPr>
          <a:xfrm>
            <a:off x="5077271" y="2186832"/>
            <a:ext cx="252857" cy="248531"/>
            <a:chOff x="3403563" y="743173"/>
            <a:chExt cx="252857" cy="248531"/>
          </a:xfrm>
        </p:grpSpPr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110DBD45-74CC-0F78-3277-274A2D5620FE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CC87E2A2-4358-9318-1C7C-EF638F634C5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B957339D-7D0A-E023-3FD5-444A29C4018B}"/>
              </a:ext>
            </a:extLst>
          </p:cNvPr>
          <p:cNvCxnSpPr>
            <a:cxnSpLocks/>
          </p:cNvCxnSpPr>
          <p:nvPr/>
        </p:nvCxnSpPr>
        <p:spPr>
          <a:xfrm>
            <a:off x="1612622" y="4254394"/>
            <a:ext cx="209550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9CD486C-5F22-631F-A821-388635C8FEEA}"/>
              </a:ext>
            </a:extLst>
          </p:cNvPr>
          <p:cNvSpPr txBox="1"/>
          <p:nvPr/>
        </p:nvSpPr>
        <p:spPr>
          <a:xfrm>
            <a:off x="1433718" y="4302126"/>
            <a:ext cx="25021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44529349-ABFD-EDE8-B7EF-3928B6BDB9B5}"/>
              </a:ext>
            </a:extLst>
          </p:cNvPr>
          <p:cNvGrpSpPr/>
          <p:nvPr/>
        </p:nvGrpSpPr>
        <p:grpSpPr>
          <a:xfrm>
            <a:off x="4666437" y="1415088"/>
            <a:ext cx="250063" cy="317176"/>
            <a:chOff x="3406357" y="418380"/>
            <a:chExt cx="250063" cy="317176"/>
          </a:xfrm>
        </p:grpSpPr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0DFE31F6-CD3D-E03A-C54E-9DA1F67F8D7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28068E64-B851-F407-FB77-090789ABEA38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568F300-5D06-FC46-301B-58787EFCD833}"/>
              </a:ext>
            </a:extLst>
          </p:cNvPr>
          <p:cNvSpPr txBox="1"/>
          <p:nvPr/>
        </p:nvSpPr>
        <p:spPr>
          <a:xfrm>
            <a:off x="7654844" y="1533212"/>
            <a:ext cx="29916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공동 작업</a:t>
            </a: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5E65A53-5AB2-C8D4-6A3B-3E53F80DA9C3}"/>
              </a:ext>
            </a:extLst>
          </p:cNvPr>
          <p:cNvGrpSpPr/>
          <p:nvPr/>
        </p:nvGrpSpPr>
        <p:grpSpPr>
          <a:xfrm>
            <a:off x="7422122" y="1399206"/>
            <a:ext cx="250063" cy="317176"/>
            <a:chOff x="3406357" y="418380"/>
            <a:chExt cx="250063" cy="317176"/>
          </a:xfrm>
        </p:grpSpPr>
        <p:cxnSp>
          <p:nvCxnSpPr>
            <p:cNvPr id="32" name="직선 연결선[R] 19">
              <a:extLst>
                <a:ext uri="{FF2B5EF4-FFF2-40B4-BE49-F238E27FC236}">
                  <a16:creationId xmlns:a16="http://schemas.microsoft.com/office/drawing/2014/main" id="{0F357E4A-17B6-55B6-941F-F28339B18A5D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112BCC8D-6A56-C75E-1F6A-7134126F84DA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6942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Take a look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the paintings below.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of them was created by a human,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the other by AI.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you guess which one was created by AI?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아래의 그림을 보라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어떤 것이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 의해 창작된 것인지 추측할 수 있는가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중 하나는 인간에 의해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645693-C6AE-6FF5-7334-29CF99C9A07E}"/>
              </a:ext>
            </a:extLst>
          </p:cNvPr>
          <p:cNvSpPr txBox="1"/>
          <p:nvPr/>
        </p:nvSpPr>
        <p:spPr>
          <a:xfrm>
            <a:off x="1524000" y="460586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다른 하나는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 의해 창작되었다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620533-B9C3-54B3-BD44-1C800152AEAD}"/>
              </a:ext>
            </a:extLst>
          </p:cNvPr>
          <p:cNvSpPr txBox="1"/>
          <p:nvPr/>
        </p:nvSpPr>
        <p:spPr>
          <a:xfrm>
            <a:off x="1620000" y="1457339"/>
            <a:ext cx="19282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한번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07F91499-8B75-56F0-3FCA-83B37E3418B0}"/>
              </a:ext>
            </a:extLst>
          </p:cNvPr>
          <p:cNvSpPr/>
          <p:nvPr/>
        </p:nvSpPr>
        <p:spPr>
          <a:xfrm>
            <a:off x="1581144" y="2349947"/>
            <a:ext cx="804247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606A10-475D-6EA3-D219-B03CA6B68097}"/>
              </a:ext>
            </a:extLst>
          </p:cNvPr>
          <p:cNvSpPr txBox="1"/>
          <p:nvPr/>
        </p:nvSpPr>
        <p:spPr>
          <a:xfrm>
            <a:off x="1020458" y="2761903"/>
            <a:ext cx="1931463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정해진 둘 중 하나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주어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E7BDDC-3D65-6188-0878-2BF68F939977}"/>
              </a:ext>
            </a:extLst>
          </p:cNvPr>
          <p:cNvSpPr txBox="1"/>
          <p:nvPr/>
        </p:nvSpPr>
        <p:spPr>
          <a:xfrm>
            <a:off x="3899288" y="2924052"/>
            <a:ext cx="208406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854A4902-907E-75B1-0217-14301FB0FB1F}"/>
              </a:ext>
            </a:extLst>
          </p:cNvPr>
          <p:cNvCxnSpPr>
            <a:cxnSpLocks/>
          </p:cNvCxnSpPr>
          <p:nvPr/>
        </p:nvCxnSpPr>
        <p:spPr>
          <a:xfrm>
            <a:off x="3902526" y="2871923"/>
            <a:ext cx="20808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타원 29">
            <a:extLst>
              <a:ext uri="{FF2B5EF4-FFF2-40B4-BE49-F238E27FC236}">
                <a16:creationId xmlns:a16="http://schemas.microsoft.com/office/drawing/2014/main" id="{0F12D27B-F231-48A9-F2DE-BF347E0E4FC8}"/>
              </a:ext>
            </a:extLst>
          </p:cNvPr>
          <p:cNvSpPr/>
          <p:nvPr/>
        </p:nvSpPr>
        <p:spPr>
          <a:xfrm>
            <a:off x="2292893" y="3679703"/>
            <a:ext cx="1721201" cy="540381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D76C06-AFD7-35A9-EF71-5A7F430DBD8F}"/>
              </a:ext>
            </a:extLst>
          </p:cNvPr>
          <p:cNvSpPr txBox="1"/>
          <p:nvPr/>
        </p:nvSpPr>
        <p:spPr>
          <a:xfrm>
            <a:off x="2249052" y="4254175"/>
            <a:ext cx="180888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다른 하나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A5544632-3E8B-1B9F-B17E-BBB0A4F108D5}"/>
              </a:ext>
            </a:extLst>
          </p:cNvPr>
          <p:cNvGrpSpPr/>
          <p:nvPr/>
        </p:nvGrpSpPr>
        <p:grpSpPr>
          <a:xfrm>
            <a:off x="3637808" y="4080780"/>
            <a:ext cx="1601206" cy="527563"/>
            <a:chOff x="4544748" y="1369649"/>
            <a:chExt cx="1601206" cy="52756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3F9403-6A30-A80D-EDC2-463FD9177939}"/>
                </a:ext>
              </a:extLst>
            </p:cNvPr>
            <p:cNvSpPr txBox="1"/>
            <p:nvPr/>
          </p:nvSpPr>
          <p:spPr>
            <a:xfrm>
              <a:off x="4544748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(was created)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1FBFE5E2-6C63-D3AB-1BB0-C34528894B17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35" name="직선 연결선[R] 50">
                <a:extLst>
                  <a:ext uri="{FF2B5EF4-FFF2-40B4-BE49-F238E27FC236}">
                    <a16:creationId xmlns:a16="http://schemas.microsoft.com/office/drawing/2014/main" id="{62A1F40F-FB6D-EE79-AD4A-7AD09EC2CD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연결선[R] 55">
                <a:extLst>
                  <a:ext uri="{FF2B5EF4-FFF2-40B4-BE49-F238E27FC236}">
                    <a16:creationId xmlns:a16="http://schemas.microsoft.com/office/drawing/2014/main" id="{67E934D9-1DA5-ECF7-DE8E-F39A488C5D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team studied Beethoven’s notes and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sketches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figure out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intentions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the symphony.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팀은 교향곡에 대한 그의 의도를 파악하기 위해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베토벤의 노트와 스케치를 연구했다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25625D4D-82AA-C9EC-A903-0FF63596F778}"/>
              </a:ext>
            </a:extLst>
          </p:cNvPr>
          <p:cNvCxnSpPr>
            <a:cxnSpLocks/>
          </p:cNvCxnSpPr>
          <p:nvPr/>
        </p:nvCxnSpPr>
        <p:spPr>
          <a:xfrm>
            <a:off x="3205364" y="2872529"/>
            <a:ext cx="145608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898EE80-FDCC-F8C8-CF9E-EBCA00E29EC2}"/>
              </a:ext>
            </a:extLst>
          </p:cNvPr>
          <p:cNvSpPr txBox="1"/>
          <p:nvPr/>
        </p:nvSpPr>
        <p:spPr>
          <a:xfrm>
            <a:off x="2307494" y="2905369"/>
            <a:ext cx="247323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CB238A-23CF-611A-ED06-AE3B17D82557}"/>
              </a:ext>
            </a:extLst>
          </p:cNvPr>
          <p:cNvSpPr txBox="1"/>
          <p:nvPr/>
        </p:nvSpPr>
        <p:spPr>
          <a:xfrm>
            <a:off x="5004077" y="2938563"/>
            <a:ext cx="1983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알아내다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이해하다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CB61A90-AD98-9BD6-213D-9B2517E9A2A0}"/>
              </a:ext>
            </a:extLst>
          </p:cNvPr>
          <p:cNvGrpSpPr/>
          <p:nvPr/>
        </p:nvGrpSpPr>
        <p:grpSpPr>
          <a:xfrm>
            <a:off x="4800397" y="2795274"/>
            <a:ext cx="250063" cy="317176"/>
            <a:chOff x="3406357" y="418380"/>
            <a:chExt cx="250063" cy="317176"/>
          </a:xfrm>
        </p:grpSpPr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4DC4F5A6-71FC-3D41-51FF-F201A79DECD7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B110E5A5-C029-E8DB-6E36-29BCB814F6E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2231DE1-AC13-0F3F-17ED-EC9795B28FEE}"/>
              </a:ext>
            </a:extLst>
          </p:cNvPr>
          <p:cNvSpPr txBox="1"/>
          <p:nvPr/>
        </p:nvSpPr>
        <p:spPr>
          <a:xfrm>
            <a:off x="7210492" y="2940851"/>
            <a:ext cx="1983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의도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25851F8-A14B-AA7C-D13F-F8AA014374F3}"/>
              </a:ext>
            </a:extLst>
          </p:cNvPr>
          <p:cNvGrpSpPr/>
          <p:nvPr/>
        </p:nvGrpSpPr>
        <p:grpSpPr>
          <a:xfrm>
            <a:off x="7006812" y="2797562"/>
            <a:ext cx="250063" cy="317176"/>
            <a:chOff x="3406357" y="418380"/>
            <a:chExt cx="250063" cy="317176"/>
          </a:xfrm>
        </p:grpSpPr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B6526035-85B3-ED9C-7545-366DEB512B14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18380"/>
              <a:ext cx="0" cy="303283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B51E62BB-1AB5-7E40-E679-1D8F2491528B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2121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Then they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all of Beethoven’s music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into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computer and trained the AI to learn and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reproduce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Beethoven’s unique musical style.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그런 다음 그들은 모든 베토벤의 음악을 컴퓨터에 입력하고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재현하도록 훈련시켰다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베토벤의 독특한 음악 스타일을 배우고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F6AE7C5-40B0-2384-BE6E-ACE86EA0519B}"/>
              </a:ext>
            </a:extLst>
          </p:cNvPr>
          <p:cNvGrpSpPr/>
          <p:nvPr/>
        </p:nvGrpSpPr>
        <p:grpSpPr>
          <a:xfrm flipV="1">
            <a:off x="3664226" y="1379603"/>
            <a:ext cx="4992757" cy="250414"/>
            <a:chOff x="6089650" y="967950"/>
            <a:chExt cx="276903" cy="225014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4E088C8E-B38E-A157-121A-FE388BFA3BEE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E3474D87-2A14-1491-4A28-4A8B2299D0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EB470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1A4356D8-D6CE-2F2C-BB4C-BA403047BC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C10F4A1-83D3-B321-30BA-9A7A22E4916D}"/>
              </a:ext>
            </a:extLst>
          </p:cNvPr>
          <p:cNvSpPr txBox="1"/>
          <p:nvPr/>
        </p:nvSpPr>
        <p:spPr>
          <a:xfrm>
            <a:off x="4799161" y="1445801"/>
            <a:ext cx="2723320" cy="33855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feed ... into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넣다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EF6EAF-53EC-6F77-BB44-67D0D654601C}"/>
              </a:ext>
            </a:extLst>
          </p:cNvPr>
          <p:cNvSpPr txBox="1"/>
          <p:nvPr/>
        </p:nvSpPr>
        <p:spPr>
          <a:xfrm>
            <a:off x="1595438" y="4118746"/>
            <a:ext cx="1843501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다시 만들어내다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재생산하다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631044B-EB82-B3DC-C7CD-8C13FE925E0B}"/>
              </a:ext>
            </a:extLst>
          </p:cNvPr>
          <p:cNvGrpSpPr/>
          <p:nvPr/>
        </p:nvGrpSpPr>
        <p:grpSpPr>
          <a:xfrm>
            <a:off x="739238" y="4098179"/>
            <a:ext cx="1601206" cy="527563"/>
            <a:chOff x="4137243" y="1369649"/>
            <a:chExt cx="1601206" cy="5275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D0650F-3E24-6F02-BF3E-FDA5D4EE3945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(to)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1FCA248F-5A61-333D-5B34-D1964F23DE06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24" name="직선 연결선[R] 50">
                <a:extLst>
                  <a:ext uri="{FF2B5EF4-FFF2-40B4-BE49-F238E27FC236}">
                    <a16:creationId xmlns:a16="http://schemas.microsoft.com/office/drawing/2014/main" id="{CA5917FA-F772-15B7-F410-5E7E003AFA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55">
                <a:extLst>
                  <a:ext uri="{FF2B5EF4-FFF2-40B4-BE49-F238E27FC236}">
                    <a16:creationId xmlns:a16="http://schemas.microsoft.com/office/drawing/2014/main" id="{C5F071BE-7ED2-EE18-CCCD-9CDBFB2459D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59942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Whenever the AI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generated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musical notes, they were sent to the composer,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reviewed them and selected the ones that best matched Beethoven’s style.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음을 만들 때마다 그것들은 작곡가에게 보내졌고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71519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베토벤의 스타일에 가장 잘 맞는 것들을 선택했다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작곡가는 그것들을 검토하고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EFCA75-5C83-217A-17B7-10C5CEA9A9C5}"/>
              </a:ext>
            </a:extLst>
          </p:cNvPr>
          <p:cNvSpPr txBox="1"/>
          <p:nvPr/>
        </p:nvSpPr>
        <p:spPr>
          <a:xfrm>
            <a:off x="4643230" y="1528631"/>
            <a:ext cx="176916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만들어 내다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F652F33E-6A25-8818-1AC2-C73C1E16A2B9}"/>
              </a:ext>
            </a:extLst>
          </p:cNvPr>
          <p:cNvCxnSpPr>
            <a:cxnSpLocks/>
          </p:cNvCxnSpPr>
          <p:nvPr/>
        </p:nvCxnSpPr>
        <p:spPr>
          <a:xfrm>
            <a:off x="1595438" y="1502008"/>
            <a:ext cx="18534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457F518-BB9A-DD0E-1419-7D264DA3E5C5}"/>
              </a:ext>
            </a:extLst>
          </p:cNvPr>
          <p:cNvSpPr txBox="1"/>
          <p:nvPr/>
        </p:nvSpPr>
        <p:spPr>
          <a:xfrm>
            <a:off x="1595438" y="1544787"/>
            <a:ext cx="185344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때마다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5E2212A9-1516-7D86-16F3-0587C27BC1EA}"/>
              </a:ext>
            </a:extLst>
          </p:cNvPr>
          <p:cNvCxnSpPr>
            <a:cxnSpLocks/>
          </p:cNvCxnSpPr>
          <p:nvPr/>
        </p:nvCxnSpPr>
        <p:spPr>
          <a:xfrm>
            <a:off x="2476457" y="2857661"/>
            <a:ext cx="17476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2A18045-44C9-5F71-78AD-DE35B8428184}"/>
              </a:ext>
            </a:extLst>
          </p:cNvPr>
          <p:cNvSpPr txBox="1"/>
          <p:nvPr/>
        </p:nvSpPr>
        <p:spPr>
          <a:xfrm>
            <a:off x="2436701" y="2900440"/>
            <a:ext cx="185344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5EE8A93F-F5E2-3C7D-0404-0BED33A832D2}"/>
              </a:ext>
            </a:extLst>
          </p:cNvPr>
          <p:cNvCxnSpPr>
            <a:cxnSpLocks/>
          </p:cNvCxnSpPr>
          <p:nvPr/>
        </p:nvCxnSpPr>
        <p:spPr>
          <a:xfrm>
            <a:off x="1595438" y="4221339"/>
            <a:ext cx="84126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A921C29-2613-C7B1-D64B-3B6B66396B2F}"/>
              </a:ext>
            </a:extLst>
          </p:cNvPr>
          <p:cNvSpPr txBox="1"/>
          <p:nvPr/>
        </p:nvSpPr>
        <p:spPr>
          <a:xfrm>
            <a:off x="960140" y="4215694"/>
            <a:ext cx="2111858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</a:t>
            </a:r>
            <a:b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C9F07A76-49CA-63B9-8083-384D45E9DFE2}"/>
              </a:ext>
            </a:extLst>
          </p:cNvPr>
          <p:cNvCxnSpPr>
            <a:cxnSpLocks/>
          </p:cNvCxnSpPr>
          <p:nvPr/>
        </p:nvCxnSpPr>
        <p:spPr>
          <a:xfrm>
            <a:off x="7511590" y="4219081"/>
            <a:ext cx="151890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C2A53FB-E0EC-907C-622F-EA45A4D72250}"/>
              </a:ext>
            </a:extLst>
          </p:cNvPr>
          <p:cNvSpPr txBox="1"/>
          <p:nvPr/>
        </p:nvSpPr>
        <p:spPr>
          <a:xfrm>
            <a:off x="7471834" y="4261860"/>
            <a:ext cx="155865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1BED39DD-720D-F01B-D17C-41BABECC8F61}"/>
              </a:ext>
            </a:extLst>
          </p:cNvPr>
          <p:cNvCxnSpPr>
            <a:cxnSpLocks/>
          </p:cNvCxnSpPr>
          <p:nvPr/>
        </p:nvCxnSpPr>
        <p:spPr>
          <a:xfrm>
            <a:off x="1595438" y="5583015"/>
            <a:ext cx="76013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DF29287-B8B2-D572-6376-730744FD8C15}"/>
              </a:ext>
            </a:extLst>
          </p:cNvPr>
          <p:cNvSpPr txBox="1"/>
          <p:nvPr/>
        </p:nvSpPr>
        <p:spPr>
          <a:xfrm>
            <a:off x="920384" y="5620968"/>
            <a:ext cx="21118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7273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Through this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collaborative approach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team successfully completed the symphony without delay.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 협력적인 접근을 통해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팀은 지연 없이 성공적으로 교향곡을 완성했다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A7395F-169A-696F-A831-35C68B5C1929}"/>
              </a:ext>
            </a:extLst>
          </p:cNvPr>
          <p:cNvSpPr txBox="1"/>
          <p:nvPr/>
        </p:nvSpPr>
        <p:spPr>
          <a:xfrm>
            <a:off x="3886200" y="1447400"/>
            <a:ext cx="397565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협력적 접근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3538BA-E022-3C8D-97AD-248FC3166932}"/>
              </a:ext>
            </a:extLst>
          </p:cNvPr>
          <p:cNvSpPr txBox="1"/>
          <p:nvPr/>
        </p:nvSpPr>
        <p:spPr>
          <a:xfrm>
            <a:off x="5275485" y="610293"/>
            <a:ext cx="102592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협력적인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10659575-8A8E-60A3-340C-1C9588F8E6AA}"/>
              </a:ext>
            </a:extLst>
          </p:cNvPr>
          <p:cNvGrpSpPr/>
          <p:nvPr/>
        </p:nvGrpSpPr>
        <p:grpSpPr>
          <a:xfrm>
            <a:off x="5043606" y="773117"/>
            <a:ext cx="252857" cy="248531"/>
            <a:chOff x="3403563" y="743173"/>
            <a:chExt cx="252857" cy="248531"/>
          </a:xfrm>
        </p:grpSpPr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EDAA60C8-A293-E8EE-BA77-FFBCB62AD899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06CAFEC2-361D-EE33-8A0F-9910578E8B1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8815348-2C5F-5DB6-5CFF-50894311D5DC}"/>
              </a:ext>
            </a:extLst>
          </p:cNvPr>
          <p:cNvSpPr txBox="1"/>
          <p:nvPr/>
        </p:nvSpPr>
        <p:spPr>
          <a:xfrm>
            <a:off x="7148394" y="615357"/>
            <a:ext cx="16409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24DD87A-EC68-A7A8-DE88-5EBFF7B3C8B8}"/>
              </a:ext>
            </a:extLst>
          </p:cNvPr>
          <p:cNvGrpSpPr/>
          <p:nvPr/>
        </p:nvGrpSpPr>
        <p:grpSpPr>
          <a:xfrm>
            <a:off x="6916516" y="778181"/>
            <a:ext cx="252857" cy="248531"/>
            <a:chOff x="3403563" y="743173"/>
            <a:chExt cx="252857" cy="248531"/>
          </a:xfrm>
        </p:grpSpPr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50FA84D0-8317-B132-816F-772F9425E341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9FF5168-E463-03A0-6AF4-231CC7F76A6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15928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 of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impact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COVID-19, the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performance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took place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October 9, 2021, almost ten months after Beethoven’s 250</a:t>
            </a:r>
            <a:r>
              <a:rPr lang="en-US" altLang="ko-Kore-KR" sz="3600" spc="-100" baseline="300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birthday.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코로나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19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 영향으로 인해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2021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월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일에 개최되었다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공연은 베토벤의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250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번째 생일의 거의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달 후인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FBD131-B2F3-82BC-0FE7-241A74B9346B}"/>
              </a:ext>
            </a:extLst>
          </p:cNvPr>
          <p:cNvSpPr txBox="1"/>
          <p:nvPr/>
        </p:nvSpPr>
        <p:spPr>
          <a:xfrm>
            <a:off x="3359426" y="1447400"/>
            <a:ext cx="186855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due to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F2EE9F-C4CA-4A97-BDA1-4E65F97AE4BC}"/>
              </a:ext>
            </a:extLst>
          </p:cNvPr>
          <p:cNvSpPr txBox="1"/>
          <p:nvPr/>
        </p:nvSpPr>
        <p:spPr>
          <a:xfrm>
            <a:off x="4671390" y="2831651"/>
            <a:ext cx="181886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개최되다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37DD43-C8BD-9BC7-7E54-61DEF0E4B32C}"/>
              </a:ext>
            </a:extLst>
          </p:cNvPr>
          <p:cNvSpPr txBox="1"/>
          <p:nvPr/>
        </p:nvSpPr>
        <p:spPr>
          <a:xfrm>
            <a:off x="5973417" y="1450173"/>
            <a:ext cx="12324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영향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충격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CD69AF-8DE4-737A-21A7-6C5402365B2D}"/>
              </a:ext>
            </a:extLst>
          </p:cNvPr>
          <p:cNvSpPr txBox="1"/>
          <p:nvPr/>
        </p:nvSpPr>
        <p:spPr>
          <a:xfrm>
            <a:off x="2295940" y="2831651"/>
            <a:ext cx="223630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공연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연주회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C619349-AAC4-484C-5389-7A6DCEA78528}"/>
              </a:ext>
            </a:extLst>
          </p:cNvPr>
          <p:cNvSpPr/>
          <p:nvPr/>
        </p:nvSpPr>
        <p:spPr>
          <a:xfrm>
            <a:off x="6516106" y="2351854"/>
            <a:ext cx="504000" cy="504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50D6ED-6DF9-411B-17AC-C500EB2FCEA4}"/>
              </a:ext>
            </a:extLst>
          </p:cNvPr>
          <p:cNvSpPr txBox="1"/>
          <p:nvPr/>
        </p:nvSpPr>
        <p:spPr>
          <a:xfrm>
            <a:off x="6490899" y="2833549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특정 날짜 앞에 사용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31C28911-DF63-2DC1-DAAC-2FA44F480BDB}"/>
              </a:ext>
            </a:extLst>
          </p:cNvPr>
          <p:cNvCxnSpPr>
            <a:cxnSpLocks/>
          </p:cNvCxnSpPr>
          <p:nvPr/>
        </p:nvCxnSpPr>
        <p:spPr>
          <a:xfrm>
            <a:off x="1595438" y="4219081"/>
            <a:ext cx="743505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B2AD39D-324D-C96F-84E7-18EB3647CA43}"/>
              </a:ext>
            </a:extLst>
          </p:cNvPr>
          <p:cNvSpPr txBox="1"/>
          <p:nvPr/>
        </p:nvSpPr>
        <p:spPr>
          <a:xfrm>
            <a:off x="1620002" y="4251921"/>
            <a:ext cx="741049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앞에 나온 날짜에 대한 부연 설명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11873D73-26D8-1181-3DF6-6DF74D8C03CE}"/>
              </a:ext>
            </a:extLst>
          </p:cNvPr>
          <p:cNvCxnSpPr>
            <a:cxnSpLocks/>
          </p:cNvCxnSpPr>
          <p:nvPr/>
        </p:nvCxnSpPr>
        <p:spPr>
          <a:xfrm>
            <a:off x="1600123" y="5606972"/>
            <a:ext cx="146112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093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collaborative efforts of human experts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AI technology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brought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Beethoven’s creative ideas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life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p.93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인간 전문가들과 인공지능 기술의 협력적 노력이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베토벤의 창의적인 생각을 소생시켰다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A3374-7D0C-0CF2-8202-7E9C7EBF759B}"/>
              </a:ext>
            </a:extLst>
          </p:cNvPr>
          <p:cNvSpPr txBox="1"/>
          <p:nvPr/>
        </p:nvSpPr>
        <p:spPr>
          <a:xfrm>
            <a:off x="3130822" y="2831651"/>
            <a:ext cx="492981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bring ... to life …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회생시키다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생기를 불어넣다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0196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Clearly, AI 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come to the rescue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humans have problems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awaiting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solutions.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분명히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인간들이 해결해야 할 문제가 있을 때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인공지능이 도움을 줄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55E934-A468-6205-EE0F-984CA6F88D48}"/>
              </a:ext>
            </a:extLst>
          </p:cNvPr>
          <p:cNvSpPr txBox="1"/>
          <p:nvPr/>
        </p:nvSpPr>
        <p:spPr>
          <a:xfrm>
            <a:off x="3509010" y="1443074"/>
            <a:ext cx="44119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도움을 주어 어려움이나 위기를 해결하다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921C40E2-79E7-412A-AE6D-25D91B696124}"/>
              </a:ext>
            </a:extLst>
          </p:cNvPr>
          <p:cNvSpPr/>
          <p:nvPr/>
        </p:nvSpPr>
        <p:spPr>
          <a:xfrm>
            <a:off x="1601669" y="2321105"/>
            <a:ext cx="1022261" cy="50141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380738-CB33-B061-160C-67F1631951D2}"/>
              </a:ext>
            </a:extLst>
          </p:cNvPr>
          <p:cNvSpPr txBox="1"/>
          <p:nvPr/>
        </p:nvSpPr>
        <p:spPr>
          <a:xfrm>
            <a:off x="1524000" y="2846751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F0D00896-3104-A23D-9075-3E93E0284BE8}"/>
              </a:ext>
            </a:extLst>
          </p:cNvPr>
          <p:cNvCxnSpPr>
            <a:cxnSpLocks/>
          </p:cNvCxnSpPr>
          <p:nvPr/>
        </p:nvCxnSpPr>
        <p:spPr>
          <a:xfrm>
            <a:off x="5108713" y="2878235"/>
            <a:ext cx="164989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7157F91F-9CA4-F9CB-29CA-ACF33170B543}"/>
              </a:ext>
            </a:extLst>
          </p:cNvPr>
          <p:cNvCxnSpPr>
            <a:cxnSpLocks/>
          </p:cNvCxnSpPr>
          <p:nvPr/>
        </p:nvCxnSpPr>
        <p:spPr>
          <a:xfrm>
            <a:off x="6859470" y="2877435"/>
            <a:ext cx="151921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36F5BD4-C71B-3E71-84E9-209BB1A7D916}"/>
              </a:ext>
            </a:extLst>
          </p:cNvPr>
          <p:cNvGrpSpPr/>
          <p:nvPr/>
        </p:nvGrpSpPr>
        <p:grpSpPr>
          <a:xfrm flipV="1">
            <a:off x="5975075" y="2888660"/>
            <a:ext cx="1795672" cy="261078"/>
            <a:chOff x="6089650" y="967950"/>
            <a:chExt cx="276903" cy="225014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3D9B6AF9-3B1E-742C-4FB5-0526EEB9A8CA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6C619800-992A-D9D0-7655-88A24BA3E1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E03AAF47-01E8-359E-95AB-4EB2E86D84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29F85355-FCA2-F0F3-F32C-6C8EA5C353CA}"/>
              </a:ext>
            </a:extLst>
          </p:cNvPr>
          <p:cNvCxnSpPr>
            <a:cxnSpLocks/>
          </p:cNvCxnSpPr>
          <p:nvPr/>
        </p:nvCxnSpPr>
        <p:spPr>
          <a:xfrm>
            <a:off x="1611608" y="4240256"/>
            <a:ext cx="157885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4B4764D-94AD-4F70-D18C-FD9DDB9FDEA9}"/>
              </a:ext>
            </a:extLst>
          </p:cNvPr>
          <p:cNvSpPr txBox="1"/>
          <p:nvPr/>
        </p:nvSpPr>
        <p:spPr>
          <a:xfrm>
            <a:off x="7716044" y="1982551"/>
            <a:ext cx="16409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기다리다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59B6EB2C-9F67-4FA6-5BB7-FA14D7E91167}"/>
              </a:ext>
            </a:extLst>
          </p:cNvPr>
          <p:cNvGrpSpPr/>
          <p:nvPr/>
        </p:nvGrpSpPr>
        <p:grpSpPr>
          <a:xfrm>
            <a:off x="7484166" y="2145375"/>
            <a:ext cx="252857" cy="248531"/>
            <a:chOff x="3403563" y="743173"/>
            <a:chExt cx="252857" cy="248531"/>
          </a:xfrm>
        </p:grpSpPr>
        <p:cxnSp>
          <p:nvCxnSpPr>
            <p:cNvPr id="27" name="직선 연결선[R] 19">
              <a:extLst>
                <a:ext uri="{FF2B5EF4-FFF2-40B4-BE49-F238E27FC236}">
                  <a16:creationId xmlns:a16="http://schemas.microsoft.com/office/drawing/2014/main" id="{B93B98C0-CD31-E4DF-E5F8-CD25CD1B4B2D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59D88CB8-6DC3-AE7E-C760-216865FE6E0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32654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the future, there may be many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puzzling problems that can be solved through the help of AI technology.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앞으로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인공지능 기술의 도움을 통해 해결될 수 있는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당혹스러운 문제들이 있을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42F2CBBA-7E69-256C-AF83-3156B14A02B1}"/>
              </a:ext>
            </a:extLst>
          </p:cNvPr>
          <p:cNvCxnSpPr>
            <a:cxnSpLocks/>
          </p:cNvCxnSpPr>
          <p:nvPr/>
        </p:nvCxnSpPr>
        <p:spPr>
          <a:xfrm>
            <a:off x="1620001" y="2878235"/>
            <a:ext cx="141144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68622028-EBF7-C4F7-4DAA-50C33F6E8FC2}"/>
              </a:ext>
            </a:extLst>
          </p:cNvPr>
          <p:cNvCxnSpPr>
            <a:cxnSpLocks/>
          </p:cNvCxnSpPr>
          <p:nvPr/>
        </p:nvCxnSpPr>
        <p:spPr>
          <a:xfrm>
            <a:off x="3132303" y="2877435"/>
            <a:ext cx="16583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EBC7719F-AE3D-2F4E-DA9F-3D05FF3EBCAF}"/>
              </a:ext>
            </a:extLst>
          </p:cNvPr>
          <p:cNvGrpSpPr/>
          <p:nvPr/>
        </p:nvGrpSpPr>
        <p:grpSpPr>
          <a:xfrm flipV="1">
            <a:off x="2099318" y="2878721"/>
            <a:ext cx="1795672" cy="261078"/>
            <a:chOff x="6089650" y="967950"/>
            <a:chExt cx="276903" cy="225014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87860C9F-D3A7-6831-6086-D1D77CA2203F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5">
              <a:extLst>
                <a:ext uri="{FF2B5EF4-FFF2-40B4-BE49-F238E27FC236}">
                  <a16:creationId xmlns:a16="http://schemas.microsoft.com/office/drawing/2014/main" id="{F98DBF85-C5C5-42C4-7319-0181E559C5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2D32EFA7-4FE6-F8DB-3628-C9F56ACA6E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65BA4B2-1D6C-3848-A1A4-A6A91BED311C}"/>
              </a:ext>
            </a:extLst>
          </p:cNvPr>
          <p:cNvSpPr txBox="1"/>
          <p:nvPr/>
        </p:nvSpPr>
        <p:spPr>
          <a:xfrm>
            <a:off x="3930199" y="2916250"/>
            <a:ext cx="9684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 err="1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B9417585-D2CF-AB98-AC8B-162A52B70062}"/>
              </a:ext>
            </a:extLst>
          </p:cNvPr>
          <p:cNvCxnSpPr>
            <a:cxnSpLocks/>
          </p:cNvCxnSpPr>
          <p:nvPr/>
        </p:nvCxnSpPr>
        <p:spPr>
          <a:xfrm>
            <a:off x="4854780" y="2877435"/>
            <a:ext cx="74095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6209390-0F66-46C3-AF7D-D69131E21DCA}"/>
              </a:ext>
            </a:extLst>
          </p:cNvPr>
          <p:cNvSpPr txBox="1"/>
          <p:nvPr/>
        </p:nvSpPr>
        <p:spPr>
          <a:xfrm>
            <a:off x="5263052" y="2987197"/>
            <a:ext cx="18931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1967F9F9-CA7D-9986-261B-919812DD8CD2}"/>
              </a:ext>
            </a:extLst>
          </p:cNvPr>
          <p:cNvCxnSpPr>
            <a:cxnSpLocks/>
          </p:cNvCxnSpPr>
          <p:nvPr/>
        </p:nvCxnSpPr>
        <p:spPr>
          <a:xfrm>
            <a:off x="5663581" y="2877435"/>
            <a:ext cx="23572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4FD3DEB0-1177-08AA-061C-B5D1C872C40F}"/>
              </a:ext>
            </a:extLst>
          </p:cNvPr>
          <p:cNvGrpSpPr/>
          <p:nvPr/>
        </p:nvGrpSpPr>
        <p:grpSpPr>
          <a:xfrm>
            <a:off x="5055718" y="2905750"/>
            <a:ext cx="250063" cy="237303"/>
            <a:chOff x="3406357" y="498253"/>
            <a:chExt cx="250063" cy="237303"/>
          </a:xfrm>
        </p:grpSpPr>
        <p:cxnSp>
          <p:nvCxnSpPr>
            <p:cNvPr id="28" name="직선 연결선[R] 19">
              <a:extLst>
                <a:ext uri="{FF2B5EF4-FFF2-40B4-BE49-F238E27FC236}">
                  <a16:creationId xmlns:a16="http://schemas.microsoft.com/office/drawing/2014/main" id="{235B4BDB-C796-3629-21DC-84CC4D9DD5EC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98253"/>
              <a:ext cx="0" cy="22341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9CB6DE13-B28C-F41C-3786-E7160322FC15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C6D674B-E771-CA1B-9BCE-FE685980043E}"/>
              </a:ext>
            </a:extLst>
          </p:cNvPr>
          <p:cNvSpPr txBox="1"/>
          <p:nvPr/>
        </p:nvSpPr>
        <p:spPr>
          <a:xfrm>
            <a:off x="7234336" y="2970522"/>
            <a:ext cx="189311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DED482C-667C-1374-87C2-35BEDA99E4D4}"/>
              </a:ext>
            </a:extLst>
          </p:cNvPr>
          <p:cNvGrpSpPr/>
          <p:nvPr/>
        </p:nvGrpSpPr>
        <p:grpSpPr>
          <a:xfrm>
            <a:off x="7027002" y="2889075"/>
            <a:ext cx="250063" cy="237303"/>
            <a:chOff x="3406357" y="498253"/>
            <a:chExt cx="250063" cy="237303"/>
          </a:xfrm>
        </p:grpSpPr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A09383B0-9073-A8B0-093D-9BEF8389C220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498253"/>
              <a:ext cx="0" cy="22341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19">
              <a:extLst>
                <a:ext uri="{FF2B5EF4-FFF2-40B4-BE49-F238E27FC236}">
                  <a16:creationId xmlns:a16="http://schemas.microsoft.com/office/drawing/2014/main" id="{2AF1044E-C02B-0D55-8017-6091C99E6426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2098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people will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appreciate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benefits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AI continues to amaze them with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remarkable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achievements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인공지능이 주목할 만한 성과로 사람들을 계속 놀라게 한다면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더 많은 사람들이 그것의 혜택을 인정하게 될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745CE-6FBE-F6BD-2535-571EF0A93F32}"/>
              </a:ext>
            </a:extLst>
          </p:cNvPr>
          <p:cNvSpPr txBox="1"/>
          <p:nvPr/>
        </p:nvSpPr>
        <p:spPr>
          <a:xfrm>
            <a:off x="4651513" y="1447400"/>
            <a:ext cx="18387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인정하다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EC7DA4E-A4E9-C8B3-4A49-B5956AFAFBB5}"/>
              </a:ext>
            </a:extLst>
          </p:cNvPr>
          <p:cNvSpPr/>
          <p:nvPr/>
        </p:nvSpPr>
        <p:spPr>
          <a:xfrm>
            <a:off x="1506794" y="2341915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E3236D-73A3-DED2-5C87-B6BF5209D4A6}"/>
              </a:ext>
            </a:extLst>
          </p:cNvPr>
          <p:cNvSpPr txBox="1"/>
          <p:nvPr/>
        </p:nvSpPr>
        <p:spPr>
          <a:xfrm>
            <a:off x="1488530" y="2904068"/>
            <a:ext cx="2692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조건을 나타내는 접속사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DCF37D-FBF6-0406-A2BC-F2035B55A11A}"/>
              </a:ext>
            </a:extLst>
          </p:cNvPr>
          <p:cNvSpPr txBox="1"/>
          <p:nvPr/>
        </p:nvSpPr>
        <p:spPr>
          <a:xfrm>
            <a:off x="7627367" y="2905908"/>
            <a:ext cx="22139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놀라운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주목할만한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90BEF5-8393-F9DC-4352-8540DB5803A0}"/>
              </a:ext>
            </a:extLst>
          </p:cNvPr>
          <p:cNvSpPr txBox="1"/>
          <p:nvPr/>
        </p:nvSpPr>
        <p:spPr>
          <a:xfrm>
            <a:off x="1620000" y="4192161"/>
            <a:ext cx="245504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성취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성과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업적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6CE86421-BFC8-80EF-B9D1-6747F8C8C522}"/>
              </a:ext>
            </a:extLst>
          </p:cNvPr>
          <p:cNvCxnSpPr>
            <a:cxnSpLocks/>
          </p:cNvCxnSpPr>
          <p:nvPr/>
        </p:nvCxnSpPr>
        <p:spPr>
          <a:xfrm>
            <a:off x="5834270" y="2858357"/>
            <a:ext cx="9839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F1A0B08-1DEC-2B9B-22C3-202F8643B492}"/>
              </a:ext>
            </a:extLst>
          </p:cNvPr>
          <p:cNvCxnSpPr>
            <a:cxnSpLocks/>
          </p:cNvCxnSpPr>
          <p:nvPr/>
        </p:nvCxnSpPr>
        <p:spPr>
          <a:xfrm>
            <a:off x="1595438" y="1529827"/>
            <a:ext cx="23404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2894E3EB-9C6F-EF80-36BC-63DB2EDD467E}"/>
              </a:ext>
            </a:extLst>
          </p:cNvPr>
          <p:cNvGrpSpPr/>
          <p:nvPr/>
        </p:nvGrpSpPr>
        <p:grpSpPr>
          <a:xfrm>
            <a:off x="2660374" y="1510748"/>
            <a:ext cx="3541644" cy="934278"/>
            <a:chOff x="2660374" y="1510748"/>
            <a:chExt cx="3541644" cy="934278"/>
          </a:xfrm>
        </p:grpSpPr>
        <p:cxnSp>
          <p:nvCxnSpPr>
            <p:cNvPr id="20" name="연결선: 꺾임 19">
              <a:extLst>
                <a:ext uri="{FF2B5EF4-FFF2-40B4-BE49-F238E27FC236}">
                  <a16:creationId xmlns:a16="http://schemas.microsoft.com/office/drawing/2014/main" id="{0330FC75-87FC-4CDC-42A5-E052BE2D045A}"/>
                </a:ext>
              </a:extLst>
            </p:cNvPr>
            <p:cNvCxnSpPr>
              <a:cxnSpLocks/>
            </p:cNvCxnSpPr>
            <p:nvPr/>
          </p:nvCxnSpPr>
          <p:spPr>
            <a:xfrm>
              <a:off x="2660374" y="1785954"/>
              <a:ext cx="3541643" cy="455596"/>
            </a:xfrm>
            <a:prstGeom prst="bentConnector3">
              <a:avLst>
                <a:gd name="adj1" fmla="val 69083"/>
              </a:avLst>
            </a:prstGeom>
            <a:ln w="25400"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[R] 9">
              <a:extLst>
                <a:ext uri="{FF2B5EF4-FFF2-40B4-BE49-F238E27FC236}">
                  <a16:creationId xmlns:a16="http://schemas.microsoft.com/office/drawing/2014/main" id="{9CA6E939-7E5F-E4A6-43CE-E3D7262B9F7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63687" y="1510748"/>
              <a:ext cx="16565" cy="295084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9">
              <a:extLst>
                <a:ext uri="{FF2B5EF4-FFF2-40B4-BE49-F238E27FC236}">
                  <a16:creationId xmlns:a16="http://schemas.microsoft.com/office/drawing/2014/main" id="{659560F8-C32C-4145-61DB-4C9E1B9C34A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92078" y="2226990"/>
              <a:ext cx="9940" cy="218036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직선 연결선[R] 16">
            <a:extLst>
              <a:ext uri="{FF2B5EF4-FFF2-40B4-BE49-F238E27FC236}">
                <a16:creationId xmlns:a16="http://schemas.microsoft.com/office/drawing/2014/main" id="{CC10ADA7-E559-F759-B2F0-28B9235061EC}"/>
              </a:ext>
            </a:extLst>
          </p:cNvPr>
          <p:cNvCxnSpPr>
            <a:cxnSpLocks/>
          </p:cNvCxnSpPr>
          <p:nvPr/>
        </p:nvCxnSpPr>
        <p:spPr>
          <a:xfrm>
            <a:off x="4181460" y="2858357"/>
            <a:ext cx="155091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F521499C-8B07-40B6-72E4-A6854E12C42D}"/>
              </a:ext>
            </a:extLst>
          </p:cNvPr>
          <p:cNvSpPr txBox="1"/>
          <p:nvPr/>
        </p:nvSpPr>
        <p:spPr>
          <a:xfrm>
            <a:off x="3915056" y="2899154"/>
            <a:ext cx="2117994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4FEF81-86F1-E785-392D-D0455139C2F3}"/>
              </a:ext>
            </a:extLst>
          </p:cNvPr>
          <p:cNvSpPr txBox="1"/>
          <p:nvPr/>
        </p:nvSpPr>
        <p:spPr>
          <a:xfrm>
            <a:off x="7096539" y="1449262"/>
            <a:ext cx="149087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혜택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이익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1466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AI cannot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work wonders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working alone.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humans have to train AI to learn first and then perform a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task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인공지능이 혼자 작업하여 기적을 만들 수는 없다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학습을 먼저 하고 그 후 과업을 수행하도록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21D919-B39D-B013-47A1-4092DB5902C4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우리 인간들이 인공지능을 훈련시켜야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D0F91C-71F1-991B-D018-BC6426F8407E}"/>
              </a:ext>
            </a:extLst>
          </p:cNvPr>
          <p:cNvSpPr txBox="1"/>
          <p:nvPr/>
        </p:nvSpPr>
        <p:spPr>
          <a:xfrm>
            <a:off x="5104816" y="1518693"/>
            <a:ext cx="24350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기적을 행하다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ACC889D0-594F-D464-CCF8-319ACF548ABA}"/>
              </a:ext>
            </a:extLst>
          </p:cNvPr>
          <p:cNvCxnSpPr>
            <a:cxnSpLocks/>
          </p:cNvCxnSpPr>
          <p:nvPr/>
        </p:nvCxnSpPr>
        <p:spPr>
          <a:xfrm>
            <a:off x="1619999" y="2844649"/>
            <a:ext cx="195689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0A362F0-0F2B-8BD0-FF7F-096913E97BD3}"/>
              </a:ext>
            </a:extLst>
          </p:cNvPr>
          <p:cNvSpPr txBox="1"/>
          <p:nvPr/>
        </p:nvSpPr>
        <p:spPr>
          <a:xfrm>
            <a:off x="1619999" y="2885446"/>
            <a:ext cx="19568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3E36290E-D9ED-1F62-69B9-A8C910938559}"/>
              </a:ext>
            </a:extLst>
          </p:cNvPr>
          <p:cNvGrpSpPr/>
          <p:nvPr/>
        </p:nvGrpSpPr>
        <p:grpSpPr>
          <a:xfrm>
            <a:off x="1675854" y="5484855"/>
            <a:ext cx="1601206" cy="527563"/>
            <a:chOff x="4137243" y="1369649"/>
            <a:chExt cx="1601206" cy="52756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ABDC0AF-5893-0397-C6D2-A97C66DB2CEF}"/>
                </a:ext>
              </a:extLst>
            </p:cNvPr>
            <p:cNvSpPr txBox="1"/>
            <p:nvPr/>
          </p:nvSpPr>
          <p:spPr>
            <a:xfrm>
              <a:off x="4137243" y="1527880"/>
              <a:ext cx="1601206" cy="3693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fontAlgn="auto"/>
              <a:r>
                <a:rPr lang="en-US" altLang="ko-KR" dirty="0">
                  <a:solidFill>
                    <a:srgbClr val="00B050"/>
                  </a:solidFill>
                  <a:effectLst/>
                  <a:latin typeface="Calibri" panose="020F0502020204030204" pitchFamily="34" charset="0"/>
                  <a:ea typeface="Noto Sans KR" panose="020B0500000000000000" pitchFamily="34" charset="-128"/>
                  <a:cs typeface="Calibri" panose="020F0502020204030204" pitchFamily="34" charset="0"/>
                </a:rPr>
                <a:t>(to)</a:t>
              </a:r>
              <a:endParaRPr lang="ko-Kore-KR" altLang="en-US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endParaRPr>
            </a:p>
          </p:txBody>
        </p: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42B5CC7E-B5E4-DF56-59DB-54B8FDF09BA3}"/>
                </a:ext>
              </a:extLst>
            </p:cNvPr>
            <p:cNvGrpSpPr/>
            <p:nvPr/>
          </p:nvGrpSpPr>
          <p:grpSpPr>
            <a:xfrm>
              <a:off x="4732636" y="1369649"/>
              <a:ext cx="408267" cy="212256"/>
              <a:chOff x="9960619" y="3011228"/>
              <a:chExt cx="408267" cy="212256"/>
            </a:xfrm>
          </p:grpSpPr>
          <p:cxnSp>
            <p:nvCxnSpPr>
              <p:cNvPr id="16" name="직선 연결선[R] 50">
                <a:extLst>
                  <a:ext uri="{FF2B5EF4-FFF2-40B4-BE49-F238E27FC236}">
                    <a16:creationId xmlns:a16="http://schemas.microsoft.com/office/drawing/2014/main" id="{91421E61-D79D-75E1-BD76-63F0BF485D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960619" y="3011228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[R] 55">
                <a:extLst>
                  <a:ext uri="{FF2B5EF4-FFF2-40B4-BE49-F238E27FC236}">
                    <a16:creationId xmlns:a16="http://schemas.microsoft.com/office/drawing/2014/main" id="{412A8853-7CAB-A1E0-AE38-07117A34BFF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156859" y="3011457"/>
                <a:ext cx="212256" cy="211798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E9F4851-168F-F2DE-3FF4-A77360810BDF}"/>
              </a:ext>
            </a:extLst>
          </p:cNvPr>
          <p:cNvSpPr txBox="1"/>
          <p:nvPr/>
        </p:nvSpPr>
        <p:spPr>
          <a:xfrm>
            <a:off x="3471376" y="5592821"/>
            <a:ext cx="243508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과업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A58FE3EE-10EA-0CF1-FF3B-51F3F51DBA16}"/>
              </a:ext>
            </a:extLst>
          </p:cNvPr>
          <p:cNvCxnSpPr>
            <a:cxnSpLocks/>
          </p:cNvCxnSpPr>
          <p:nvPr/>
        </p:nvCxnSpPr>
        <p:spPr>
          <a:xfrm>
            <a:off x="5151843" y="4180393"/>
            <a:ext cx="267770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728B2F-E207-6587-2B31-F36331291BF8}"/>
              </a:ext>
            </a:extLst>
          </p:cNvPr>
          <p:cNvSpPr txBox="1"/>
          <p:nvPr/>
        </p:nvSpPr>
        <p:spPr>
          <a:xfrm>
            <a:off x="4274821" y="4221828"/>
            <a:ext cx="43205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to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94551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Interestingly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many people find it hard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choose the AI-created artwork.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Both pieces are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equally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beautiful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their own unique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merits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흥미롭게도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많은 사람들이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가 창작한 작품을 고르는 데 어려움을 겪는다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두 작품은 똑같이 아름답고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자신만의 독특한 장점을 가지고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D4DFC4-AE54-C9ED-5B3E-4E01F3DF5683}"/>
              </a:ext>
            </a:extLst>
          </p:cNvPr>
          <p:cNvSpPr txBox="1"/>
          <p:nvPr/>
        </p:nvSpPr>
        <p:spPr>
          <a:xfrm>
            <a:off x="6616148" y="1553891"/>
            <a:ext cx="116619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E9078950-C123-6E76-7B0C-23ADA005D110}"/>
              </a:ext>
            </a:extLst>
          </p:cNvPr>
          <p:cNvCxnSpPr>
            <a:cxnSpLocks/>
          </p:cNvCxnSpPr>
          <p:nvPr/>
        </p:nvCxnSpPr>
        <p:spPr>
          <a:xfrm>
            <a:off x="7030275" y="1501762"/>
            <a:ext cx="32468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814C01D-B2E3-E677-FFE7-4EF93A9EF52B}"/>
              </a:ext>
            </a:extLst>
          </p:cNvPr>
          <p:cNvSpPr txBox="1"/>
          <p:nvPr/>
        </p:nvSpPr>
        <p:spPr>
          <a:xfrm>
            <a:off x="1595437" y="2945125"/>
            <a:ext cx="575951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진목적어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60777215-93DA-B7B6-F11B-B2740FF15168}"/>
              </a:ext>
            </a:extLst>
          </p:cNvPr>
          <p:cNvCxnSpPr>
            <a:cxnSpLocks/>
          </p:cNvCxnSpPr>
          <p:nvPr/>
        </p:nvCxnSpPr>
        <p:spPr>
          <a:xfrm>
            <a:off x="1596884" y="2892996"/>
            <a:ext cx="5758073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5B17CEB-2099-0E8C-8F6C-9250187879B6}"/>
              </a:ext>
            </a:extLst>
          </p:cNvPr>
          <p:cNvSpPr txBox="1"/>
          <p:nvPr/>
        </p:nvSpPr>
        <p:spPr>
          <a:xfrm>
            <a:off x="1619999" y="1535582"/>
            <a:ext cx="214693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흥미롭게도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4C594D1-ED68-FB0A-D477-AD5534B9D32E}"/>
              </a:ext>
            </a:extLst>
          </p:cNvPr>
          <p:cNvSpPr txBox="1"/>
          <p:nvPr/>
        </p:nvSpPr>
        <p:spPr>
          <a:xfrm>
            <a:off x="3985593" y="4207910"/>
            <a:ext cx="207727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똑같이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동등하게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477B4D-6144-8A73-17A8-A50382AC4DE1}"/>
              </a:ext>
            </a:extLst>
          </p:cNvPr>
          <p:cNvSpPr txBox="1"/>
          <p:nvPr/>
        </p:nvSpPr>
        <p:spPr>
          <a:xfrm>
            <a:off x="5585791" y="5559238"/>
            <a:ext cx="115293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장점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47651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 the two do not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cooperate in a friendly manner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nothing magical will happen.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the old saying goes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Two hands make light work.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p.94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만약 둘이 우호적인 방식으로 협력하지 않는다면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2F1277-090B-5F20-1BBE-FE6ECBEBA85D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어떤 마법 같은 일도 일어나지 않을 것이다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7F6315-2B80-6BDD-3F05-218AF7C84168}"/>
              </a:ext>
            </a:extLst>
          </p:cNvPr>
          <p:cNvSpPr txBox="1"/>
          <p:nvPr/>
        </p:nvSpPr>
        <p:spPr>
          <a:xfrm>
            <a:off x="1524000" y="460586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옛 속담에도 있듯이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57C286-8B19-A81D-E32F-2E5A239F824B}"/>
              </a:ext>
            </a:extLst>
          </p:cNvPr>
          <p:cNvSpPr txBox="1"/>
          <p:nvPr/>
        </p:nvSpPr>
        <p:spPr>
          <a:xfrm>
            <a:off x="1619999" y="4192161"/>
            <a:ext cx="38365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옛 속담에 있듯이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06697F-5E43-4CE2-96BF-382D85587D8D}"/>
              </a:ext>
            </a:extLst>
          </p:cNvPr>
          <p:cNvSpPr txBox="1"/>
          <p:nvPr/>
        </p:nvSpPr>
        <p:spPr>
          <a:xfrm>
            <a:off x="1595438" y="5579646"/>
            <a:ext cx="51333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백지장도 맞들면 낫다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F5DFF545-6E57-4D7C-EBF3-2AE1CEF92B70}"/>
              </a:ext>
            </a:extLst>
          </p:cNvPr>
          <p:cNvSpPr/>
          <p:nvPr/>
        </p:nvSpPr>
        <p:spPr>
          <a:xfrm>
            <a:off x="1506794" y="960377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18B63-EE91-13A5-096F-A5EB771D9617}"/>
              </a:ext>
            </a:extLst>
          </p:cNvPr>
          <p:cNvSpPr txBox="1"/>
          <p:nvPr/>
        </p:nvSpPr>
        <p:spPr>
          <a:xfrm>
            <a:off x="1069877" y="1444311"/>
            <a:ext cx="133418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조건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05451709-4C4F-A26F-8997-F5BA58C8B89F}"/>
              </a:ext>
            </a:extLst>
          </p:cNvPr>
          <p:cNvCxnSpPr>
            <a:cxnSpLocks/>
          </p:cNvCxnSpPr>
          <p:nvPr/>
        </p:nvCxnSpPr>
        <p:spPr>
          <a:xfrm>
            <a:off x="3120887" y="2878235"/>
            <a:ext cx="138153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5EC08EBD-0151-A647-6CEC-48BDA8C6E03A}"/>
              </a:ext>
            </a:extLst>
          </p:cNvPr>
          <p:cNvCxnSpPr>
            <a:cxnSpLocks/>
          </p:cNvCxnSpPr>
          <p:nvPr/>
        </p:nvCxnSpPr>
        <p:spPr>
          <a:xfrm>
            <a:off x="4603286" y="2877435"/>
            <a:ext cx="1290619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6899C3BB-4E2F-41B1-10FE-779AC92064B6}"/>
              </a:ext>
            </a:extLst>
          </p:cNvPr>
          <p:cNvGrpSpPr/>
          <p:nvPr/>
        </p:nvGrpSpPr>
        <p:grpSpPr>
          <a:xfrm flipV="1">
            <a:off x="3846444" y="2877435"/>
            <a:ext cx="1441174" cy="253390"/>
            <a:chOff x="6089650" y="967950"/>
            <a:chExt cx="276903" cy="235442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F4A0DE15-365E-69CB-31A7-A8F785FF6223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24" cy="235442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51E260EB-034E-0AB4-15B3-83105B2CC1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8662C9D4-24D0-D6F0-FF5C-AB8D1C5E49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792415C-2E4A-36CC-44B9-ADCCB87F0483}"/>
              </a:ext>
            </a:extLst>
          </p:cNvPr>
          <p:cNvSpPr txBox="1"/>
          <p:nvPr/>
        </p:nvSpPr>
        <p:spPr>
          <a:xfrm>
            <a:off x="4522302" y="1447400"/>
            <a:ext cx="199776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협력하다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협조하다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E56D1E7-EAE3-D529-9573-0E7BC8B052EB}"/>
              </a:ext>
            </a:extLst>
          </p:cNvPr>
          <p:cNvSpPr txBox="1"/>
          <p:nvPr/>
        </p:nvSpPr>
        <p:spPr>
          <a:xfrm>
            <a:off x="6860160" y="585540"/>
            <a:ext cx="220014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우호적인 방식으로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4BEE1A6-C0F4-FCB3-9E72-550FA97B7E4F}"/>
              </a:ext>
            </a:extLst>
          </p:cNvPr>
          <p:cNvGrpSpPr/>
          <p:nvPr/>
        </p:nvGrpSpPr>
        <p:grpSpPr>
          <a:xfrm>
            <a:off x="6628282" y="748364"/>
            <a:ext cx="252857" cy="248531"/>
            <a:chOff x="3403563" y="743173"/>
            <a:chExt cx="252857" cy="248531"/>
          </a:xfrm>
        </p:grpSpPr>
        <p:cxnSp>
          <p:nvCxnSpPr>
            <p:cNvPr id="29" name="직선 연결선[R] 19">
              <a:extLst>
                <a:ext uri="{FF2B5EF4-FFF2-40B4-BE49-F238E27FC236}">
                  <a16:creationId xmlns:a16="http://schemas.microsoft.com/office/drawing/2014/main" id="{C28D64E8-6AC2-0B62-824D-B4B5409DAAC9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19">
              <a:extLst>
                <a:ext uri="{FF2B5EF4-FFF2-40B4-BE49-F238E27FC236}">
                  <a16:creationId xmlns:a16="http://schemas.microsoft.com/office/drawing/2014/main" id="{98588B2A-91B9-5AA4-D6B9-C2907577FB72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63FB633-12CD-D540-E6ED-7EC709F472DF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백지장도 맞들면 낫다”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05063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painting on the right, which was actually created by AI, even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 first place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an American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fine arts competition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2022.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p.89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실제로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AI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에 의해 그려진 오른쪽 그림은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심지어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2022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 미국 미술대회에서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등을 차지했다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B994FD-C4B1-D8DF-1D93-50AE41439339}"/>
              </a:ext>
            </a:extLst>
          </p:cNvPr>
          <p:cNvSpPr txBox="1"/>
          <p:nvPr/>
        </p:nvSpPr>
        <p:spPr>
          <a:xfrm>
            <a:off x="5029200" y="2831651"/>
            <a:ext cx="252453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등 상을 타다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C01BFC-8078-228A-AA78-5081E6C696F5}"/>
              </a:ext>
            </a:extLst>
          </p:cNvPr>
          <p:cNvSpPr txBox="1"/>
          <p:nvPr/>
        </p:nvSpPr>
        <p:spPr>
          <a:xfrm>
            <a:off x="3359426" y="4214530"/>
            <a:ext cx="1461052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미술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3AB43-F41C-25D9-2BA2-45A9E885AA1E}"/>
              </a:ext>
            </a:extLst>
          </p:cNvPr>
          <p:cNvSpPr txBox="1"/>
          <p:nvPr/>
        </p:nvSpPr>
        <p:spPr>
          <a:xfrm>
            <a:off x="4916479" y="4208909"/>
            <a:ext cx="20707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대회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경쟁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25E2E8-15DE-DF2C-27B1-7C409475B419}"/>
              </a:ext>
            </a:extLst>
          </p:cNvPr>
          <p:cNvSpPr txBox="1"/>
          <p:nvPr/>
        </p:nvSpPr>
        <p:spPr>
          <a:xfrm>
            <a:off x="1557138" y="1563830"/>
            <a:ext cx="225948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E01CB821-3AB5-F6B9-C44C-631BE4411661}"/>
              </a:ext>
            </a:extLst>
          </p:cNvPr>
          <p:cNvCxnSpPr>
            <a:cxnSpLocks/>
          </p:cNvCxnSpPr>
          <p:nvPr/>
        </p:nvCxnSpPr>
        <p:spPr>
          <a:xfrm>
            <a:off x="1613458" y="1511701"/>
            <a:ext cx="220316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F97C8E0-5391-A2E6-915B-65848D07928A}"/>
              </a:ext>
            </a:extLst>
          </p:cNvPr>
          <p:cNvSpPr txBox="1"/>
          <p:nvPr/>
        </p:nvSpPr>
        <p:spPr>
          <a:xfrm>
            <a:off x="4963750" y="1563830"/>
            <a:ext cx="336524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B4A1023E-E0FA-27D0-7BC5-8C182BADDE32}"/>
              </a:ext>
            </a:extLst>
          </p:cNvPr>
          <p:cNvCxnSpPr>
            <a:cxnSpLocks/>
          </p:cNvCxnSpPr>
          <p:nvPr/>
        </p:nvCxnSpPr>
        <p:spPr>
          <a:xfrm>
            <a:off x="6096000" y="1511701"/>
            <a:ext cx="104772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985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AI technology can help solve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puzzling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problems in the art world.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such problem was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Rembrandt van Rijn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’s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artwork </a:t>
            </a:r>
            <a:r>
              <a:rPr lang="en-US" altLang="ko-Kore-KR" sz="3600" i="1" spc="-100" dirty="0">
                <a:effectLst/>
                <a:highlight>
                  <a:srgbClr val="C0C0C0"/>
                </a:highlight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Night Watch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79761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인공지능 기술은 미술계에서 당혹스러운 문제들을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3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그러한 문제 중 하나는 렘브란트 판 레인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(Rembrandt van Rijn)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의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작품인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The Night Watch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였다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해결하는 데 도움이 될 수 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C438B9-646E-B67D-4463-14B7E6858B1A}"/>
              </a:ext>
            </a:extLst>
          </p:cNvPr>
          <p:cNvSpPr txBox="1"/>
          <p:nvPr/>
        </p:nvSpPr>
        <p:spPr>
          <a:xfrm>
            <a:off x="5567173" y="1488876"/>
            <a:ext cx="107216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 solve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12525DF2-F43F-052D-B943-E296C21E1272}"/>
              </a:ext>
            </a:extLst>
          </p:cNvPr>
          <p:cNvCxnSpPr>
            <a:cxnSpLocks/>
          </p:cNvCxnSpPr>
          <p:nvPr/>
        </p:nvCxnSpPr>
        <p:spPr>
          <a:xfrm>
            <a:off x="5675793" y="1507307"/>
            <a:ext cx="854216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8579A699-DA5B-8025-5A32-169FDFC1BB78}"/>
              </a:ext>
            </a:extLst>
          </p:cNvPr>
          <p:cNvCxnSpPr>
            <a:cxnSpLocks/>
          </p:cNvCxnSpPr>
          <p:nvPr/>
        </p:nvCxnSpPr>
        <p:spPr>
          <a:xfrm>
            <a:off x="1620001" y="2934751"/>
            <a:ext cx="14015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62EF3CE3-B2EB-07F1-FDC9-73B2774DE977}"/>
              </a:ext>
            </a:extLst>
          </p:cNvPr>
          <p:cNvCxnSpPr>
            <a:cxnSpLocks/>
          </p:cNvCxnSpPr>
          <p:nvPr/>
        </p:nvCxnSpPr>
        <p:spPr>
          <a:xfrm>
            <a:off x="3119438" y="2934751"/>
            <a:ext cx="165134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C3E4431-07FE-765F-BD88-D4028D2BAB19}"/>
              </a:ext>
            </a:extLst>
          </p:cNvPr>
          <p:cNvGrpSpPr/>
          <p:nvPr/>
        </p:nvGrpSpPr>
        <p:grpSpPr>
          <a:xfrm flipV="1">
            <a:off x="2305874" y="2916883"/>
            <a:ext cx="1600200" cy="285823"/>
            <a:chOff x="6089650" y="967950"/>
            <a:chExt cx="276903" cy="225014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C513FED6-F6E3-9610-5C80-EF5458F1872E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D69D5D75-AA32-0318-C77F-8589149163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450C06E4-6FF7-9055-C000-3FA204EAC5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08F69D6-9930-477B-E49B-13E289A5DA6E}"/>
              </a:ext>
            </a:extLst>
          </p:cNvPr>
          <p:cNvSpPr txBox="1"/>
          <p:nvPr/>
        </p:nvSpPr>
        <p:spPr>
          <a:xfrm>
            <a:off x="3021591" y="2077748"/>
            <a:ext cx="297605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수수께끼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어리둥절하게 만들다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86E9EFA-620A-59EE-5D9A-6C51C0B7DC63}"/>
              </a:ext>
            </a:extLst>
          </p:cNvPr>
          <p:cNvGrpSpPr/>
          <p:nvPr/>
        </p:nvGrpSpPr>
        <p:grpSpPr>
          <a:xfrm>
            <a:off x="2789713" y="2240572"/>
            <a:ext cx="252857" cy="175730"/>
            <a:chOff x="3403563" y="743173"/>
            <a:chExt cx="252857" cy="175730"/>
          </a:xfrm>
        </p:grpSpPr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F9790BF3-961A-4633-1F00-3CE520219FD8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2794" cy="172706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3494975D-CCD4-2C8F-CD59-BA23FF1F8C3B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205C677-CDDC-19A7-3AA0-5A2B859A96CD}"/>
              </a:ext>
            </a:extLst>
          </p:cNvPr>
          <p:cNvSpPr txBox="1"/>
          <p:nvPr/>
        </p:nvSpPr>
        <p:spPr>
          <a:xfrm>
            <a:off x="5675793" y="4208909"/>
            <a:ext cx="3354700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렘브란트 판 레인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4819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one of the most famous paintings in the history of the Netherlands.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also Rembrandt’s most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ambitious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work.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네덜란드 역사상 가장 유명한 그림 중 하나이다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또한 렘브란트의 가장 </a:t>
            </a:r>
            <a:r>
              <a:rPr lang="ko-KR" altLang="en-US" dirty="0" err="1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야심찬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작품이다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8E4E90-D136-5D05-A83E-6773D4DCA3FB}"/>
              </a:ext>
            </a:extLst>
          </p:cNvPr>
          <p:cNvSpPr txBox="1"/>
          <p:nvPr/>
        </p:nvSpPr>
        <p:spPr>
          <a:xfrm>
            <a:off x="1942410" y="1586860"/>
            <a:ext cx="288497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The Night Watch</a:t>
            </a:r>
            <a:r>
              <a:rPr lang="ko-KR" altLang="en-US" sz="1600" dirty="0">
                <a:highlight>
                  <a:srgbClr val="C0C0C0"/>
                </a:highlight>
                <a:latin typeface="나눔고딕" panose="020D0604000000000000" pitchFamily="50" charset="-127"/>
                <a:ea typeface="나눔고딕" panose="020D0604000000000000" pitchFamily="50" charset="-127"/>
              </a:rPr>
              <a:t>를 가리킴</a:t>
            </a:r>
            <a:endParaRPr lang="ko-Kore-KR" altLang="en-US" sz="1600" dirty="0">
              <a:highlight>
                <a:srgbClr val="C0C0C0"/>
              </a:highligh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1A426ECA-E0EB-5662-960E-0BACDFFD82A3}"/>
              </a:ext>
            </a:extLst>
          </p:cNvPr>
          <p:cNvCxnSpPr>
            <a:cxnSpLocks/>
          </p:cNvCxnSpPr>
          <p:nvPr/>
        </p:nvCxnSpPr>
        <p:spPr>
          <a:xfrm>
            <a:off x="1575560" y="1532323"/>
            <a:ext cx="322814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7504571-B1B8-56D6-CDAB-7FBB9C87F4CF}"/>
              </a:ext>
            </a:extLst>
          </p:cNvPr>
          <p:cNvGrpSpPr/>
          <p:nvPr/>
        </p:nvGrpSpPr>
        <p:grpSpPr>
          <a:xfrm>
            <a:off x="1736967" y="1544610"/>
            <a:ext cx="254137" cy="247369"/>
            <a:chOff x="3402283" y="488187"/>
            <a:chExt cx="254137" cy="247369"/>
          </a:xfrm>
        </p:grpSpPr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E5C2811A-0956-5793-0617-E621FB312C8C}"/>
                </a:ext>
              </a:extLst>
            </p:cNvPr>
            <p:cNvCxnSpPr>
              <a:cxnSpLocks/>
            </p:cNvCxnSpPr>
            <p:nvPr/>
          </p:nvCxnSpPr>
          <p:spPr>
            <a:xfrm>
              <a:off x="3402283" y="488187"/>
              <a:ext cx="4074" cy="233476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5E976B3D-7973-7936-F95E-314339A2EF23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33234"/>
              <a:ext cx="250063" cy="2322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6FF81CAD-91A0-1115-AB8E-CEF8087C76B2}"/>
              </a:ext>
            </a:extLst>
          </p:cNvPr>
          <p:cNvCxnSpPr>
            <a:cxnSpLocks/>
          </p:cNvCxnSpPr>
          <p:nvPr/>
        </p:nvCxnSpPr>
        <p:spPr>
          <a:xfrm>
            <a:off x="2314368" y="1532323"/>
            <a:ext cx="587547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24D5D2E-9566-79B2-CC4C-93A53624C8FB}"/>
              </a:ext>
            </a:extLst>
          </p:cNvPr>
          <p:cNvSpPr txBox="1"/>
          <p:nvPr/>
        </p:nvSpPr>
        <p:spPr>
          <a:xfrm>
            <a:off x="4327517" y="1586860"/>
            <a:ext cx="3862326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 of the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최상급 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 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명사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077B6C-2D1C-2202-BEB3-31D76944FBEA}"/>
              </a:ext>
            </a:extLst>
          </p:cNvPr>
          <p:cNvSpPr txBox="1"/>
          <p:nvPr/>
        </p:nvSpPr>
        <p:spPr>
          <a:xfrm>
            <a:off x="6400800" y="4203107"/>
            <a:ext cx="17095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 err="1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야심찬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3786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addition to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creative use of light and shadow, the size of the artwork surprises viewers. It is over 3.5 meters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and </a:t>
            </a:r>
            <a:b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</a:b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almost 4.5 meters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wide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빛과 그림자의 창의적인 사용 이외에도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그것은 높이가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3.5m 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이상이고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너비가 거의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4.5m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이다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작품의 크기가 관람객들을 놀라게 한다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55EEBE-51E7-1B1D-910C-376A745F5EEF}"/>
              </a:ext>
            </a:extLst>
          </p:cNvPr>
          <p:cNvSpPr txBox="1"/>
          <p:nvPr/>
        </p:nvSpPr>
        <p:spPr>
          <a:xfrm>
            <a:off x="6182142" y="4203107"/>
            <a:ext cx="17095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높이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06E89C-5A75-609D-CB48-0818944F8454}"/>
              </a:ext>
            </a:extLst>
          </p:cNvPr>
          <p:cNvSpPr txBox="1"/>
          <p:nvPr/>
        </p:nvSpPr>
        <p:spPr>
          <a:xfrm>
            <a:off x="4416288" y="5565985"/>
            <a:ext cx="17095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너비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가로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70D3B0-9913-6698-488C-0BDCB8D920D9}"/>
              </a:ext>
            </a:extLst>
          </p:cNvPr>
          <p:cNvSpPr txBox="1"/>
          <p:nvPr/>
        </p:nvSpPr>
        <p:spPr>
          <a:xfrm>
            <a:off x="1619998" y="1456070"/>
            <a:ext cx="233577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 덧붙여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8631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5576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artwork was painted in 1642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moved to the Amsterdam Town Hall in 1715. However, it was too big for the new location,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the painting had to be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trimmed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all sides.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작품은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1642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그려졌고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6E0954-569E-F2B6-A0CB-4E16C6FAFB23}"/>
              </a:ext>
            </a:extLst>
          </p:cNvPr>
          <p:cNvSpPr txBox="1"/>
          <p:nvPr/>
        </p:nvSpPr>
        <p:spPr>
          <a:xfrm>
            <a:off x="1524000" y="4605864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하지만 새로운 장소에 비해 너무 커서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그림의 모든 면을 잘라내야 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1715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년에 암스테르담 시청으로 옮겨졌다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23447658-EE30-9E8B-F010-D2450061ABC8}"/>
              </a:ext>
            </a:extLst>
          </p:cNvPr>
          <p:cNvCxnSpPr>
            <a:cxnSpLocks/>
          </p:cNvCxnSpPr>
          <p:nvPr/>
        </p:nvCxnSpPr>
        <p:spPr>
          <a:xfrm>
            <a:off x="3836503" y="1519394"/>
            <a:ext cx="20971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C01C14D-51FD-3596-13B7-D1FC5D4A039D}"/>
              </a:ext>
            </a:extLst>
          </p:cNvPr>
          <p:cNvSpPr txBox="1"/>
          <p:nvPr/>
        </p:nvSpPr>
        <p:spPr>
          <a:xfrm>
            <a:off x="3836503" y="1552234"/>
            <a:ext cx="2097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F93959-A8B8-96A8-708D-88B9F21B0556}"/>
              </a:ext>
            </a:extLst>
          </p:cNvPr>
          <p:cNvSpPr txBox="1"/>
          <p:nvPr/>
        </p:nvSpPr>
        <p:spPr>
          <a:xfrm>
            <a:off x="1524000" y="2825537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(was)</a:t>
            </a:r>
            <a:endParaRPr lang="ko-Kore-KR" altLang="en-US" dirty="0">
              <a:solidFill>
                <a:srgbClr val="00B05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FFB45B7-6064-7857-37E1-7F1D026BDF9E}"/>
              </a:ext>
            </a:extLst>
          </p:cNvPr>
          <p:cNvGrpSpPr/>
          <p:nvPr/>
        </p:nvGrpSpPr>
        <p:grpSpPr>
          <a:xfrm>
            <a:off x="2112805" y="2649213"/>
            <a:ext cx="408267" cy="212256"/>
            <a:chOff x="9960619" y="3011228"/>
            <a:chExt cx="408267" cy="212256"/>
          </a:xfrm>
        </p:grpSpPr>
        <p:cxnSp>
          <p:nvCxnSpPr>
            <p:cNvPr id="15" name="직선 연결선[R] 50">
              <a:extLst>
                <a:ext uri="{FF2B5EF4-FFF2-40B4-BE49-F238E27FC236}">
                  <a16:creationId xmlns:a16="http://schemas.microsoft.com/office/drawing/2014/main" id="{942A471C-4A93-D50B-D114-607783C91E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55">
              <a:extLst>
                <a:ext uri="{FF2B5EF4-FFF2-40B4-BE49-F238E27FC236}">
                  <a16:creationId xmlns:a16="http://schemas.microsoft.com/office/drawing/2014/main" id="{DE9A011A-024D-4E04-E837-3141D78A08DB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3FA8CF23-E9A4-EA78-C935-1CE0AFBD7190}"/>
              </a:ext>
            </a:extLst>
          </p:cNvPr>
          <p:cNvCxnSpPr>
            <a:cxnSpLocks/>
          </p:cNvCxnSpPr>
          <p:nvPr/>
        </p:nvCxnSpPr>
        <p:spPr>
          <a:xfrm>
            <a:off x="5479772" y="5650357"/>
            <a:ext cx="2097158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AC94B794-84D7-5BCB-AA80-C945EFECC5D2}"/>
              </a:ext>
            </a:extLst>
          </p:cNvPr>
          <p:cNvSpPr txBox="1"/>
          <p:nvPr/>
        </p:nvSpPr>
        <p:spPr>
          <a:xfrm>
            <a:off x="5479772" y="5683197"/>
            <a:ext cx="2097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2850ABF5-BE45-3624-2D86-B29F205F8E6D}"/>
              </a:ext>
            </a:extLst>
          </p:cNvPr>
          <p:cNvSpPr/>
          <p:nvPr/>
        </p:nvSpPr>
        <p:spPr>
          <a:xfrm>
            <a:off x="1586301" y="5124867"/>
            <a:ext cx="432000" cy="432000"/>
          </a:xfrm>
          <a:prstGeom prst="ellips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599C04-6274-9FC7-E08F-363139B51A85}"/>
              </a:ext>
            </a:extLst>
          </p:cNvPr>
          <p:cNvSpPr txBox="1"/>
          <p:nvPr/>
        </p:nvSpPr>
        <p:spPr>
          <a:xfrm>
            <a:off x="1131735" y="5650357"/>
            <a:ext cx="134113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</a:t>
            </a:r>
            <a:r>
              <a:rPr lang="en-US" altLang="ko-KR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BB633A-5F8C-5BD9-58C7-DCA7911658DC}"/>
              </a:ext>
            </a:extLst>
          </p:cNvPr>
          <p:cNvSpPr txBox="1"/>
          <p:nvPr/>
        </p:nvSpPr>
        <p:spPr>
          <a:xfrm>
            <a:off x="6920644" y="4731739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잘라내다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다듬다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319813EF-CEDD-3A06-FBF4-D2B94D5AA575}"/>
              </a:ext>
            </a:extLst>
          </p:cNvPr>
          <p:cNvGrpSpPr/>
          <p:nvPr/>
        </p:nvGrpSpPr>
        <p:grpSpPr>
          <a:xfrm>
            <a:off x="6688766" y="4894563"/>
            <a:ext cx="252857" cy="248531"/>
            <a:chOff x="3403563" y="743173"/>
            <a:chExt cx="252857" cy="248531"/>
          </a:xfrm>
        </p:grpSpPr>
        <p:cxnSp>
          <p:nvCxnSpPr>
            <p:cNvPr id="25" name="직선 연결선[R] 19">
              <a:extLst>
                <a:ext uri="{FF2B5EF4-FFF2-40B4-BE49-F238E27FC236}">
                  <a16:creationId xmlns:a16="http://schemas.microsoft.com/office/drawing/2014/main" id="{B674EE24-13B2-CAD7-7F08-1B4841AADCDA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19">
              <a:extLst>
                <a:ext uri="{FF2B5EF4-FFF2-40B4-BE49-F238E27FC236}">
                  <a16:creationId xmlns:a16="http://schemas.microsoft.com/office/drawing/2014/main" id="{730B5AF4-9D19-0609-69FB-ADB88865339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0992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620001" y="311228"/>
            <a:ext cx="812535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</a:t>
            </a:r>
            <a:r>
              <a:rPr lang="en-US" altLang="ko-Kore-KR" sz="3600" spc="-100" dirty="0">
                <a:solidFill>
                  <a:schemeClr val="accent2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resulted in 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loss of some parts of the painting. Art lovers viewing the outstanding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painting often wondered, “Is there a way to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restore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painting to its original </a:t>
            </a:r>
            <a:r>
              <a:rPr lang="en-US" altLang="ko-Kore-KR" sz="3600" spc="-100" dirty="0">
                <a:solidFill>
                  <a:srgbClr val="EB470C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state</a:t>
            </a:r>
            <a:r>
              <a:rPr lang="en-US" altLang="ko-Kore-KR" sz="3600" spc="-100" dirty="0"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30493" y="691443"/>
            <a:ext cx="192193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000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Noto Sans KR Medium" panose="020B0500000000000000" pitchFamily="34" charset="-128"/>
                <a:ea typeface="Noto Sans KR Medium" panose="020B0500000000000000" pitchFamily="34" charset="-128"/>
              </a:rPr>
              <a:t>p.91</a:t>
            </a:r>
            <a:endParaRPr lang="en-US" altLang="ko-Kore-KR" sz="1600" dirty="0">
              <a:solidFill>
                <a:schemeClr val="bg1"/>
              </a:solidFill>
              <a:effectLst/>
              <a:latin typeface="Noto Sans KR Medium" panose="020B0500000000000000" pitchFamily="34" charset="-128"/>
              <a:ea typeface="Noto Sans KR Medium" panose="020B0500000000000000" pitchFamily="34" charset="-128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28FEEB0-003E-EF2A-FB60-6998AC4A0A20}"/>
              </a:ext>
            </a:extLst>
          </p:cNvPr>
          <p:cNvSpPr txBox="1"/>
          <p:nvPr/>
        </p:nvSpPr>
        <p:spPr>
          <a:xfrm>
            <a:off x="1524000" y="1877125"/>
            <a:ext cx="80076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결과로 그림의 일부가 손실되었다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D9C28C-90EA-6907-A57E-B9CCE7E1EA7A}"/>
              </a:ext>
            </a:extLst>
          </p:cNvPr>
          <p:cNvSpPr txBox="1"/>
          <p:nvPr/>
        </p:nvSpPr>
        <p:spPr>
          <a:xfrm>
            <a:off x="1524000" y="6012418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“작품을 원래 상태로 복원할 방법이 있을까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?”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라고 종종 궁금해했다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D8EFEE-E429-353B-4256-6953C2C57146}"/>
              </a:ext>
            </a:extLst>
          </p:cNvPr>
          <p:cNvSpPr txBox="1"/>
          <p:nvPr/>
        </p:nvSpPr>
        <p:spPr>
          <a:xfrm>
            <a:off x="1524000" y="3233984"/>
            <a:ext cx="86536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그 뛰어난 작품을 보는 미술 애호가들은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2CAF3B-77AA-805C-E93D-231E51B4BB28}"/>
              </a:ext>
            </a:extLst>
          </p:cNvPr>
          <p:cNvSpPr txBox="1"/>
          <p:nvPr/>
        </p:nvSpPr>
        <p:spPr>
          <a:xfrm>
            <a:off x="1884878" y="1457339"/>
            <a:ext cx="4383235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초래하다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(result from ~</a:t>
            </a:r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기인하다</a:t>
            </a:r>
            <a:r>
              <a:rPr lang="en-US" altLang="ko-KR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754F42-17F4-67CE-ED4A-CFE386BDF099}"/>
              </a:ext>
            </a:extLst>
          </p:cNvPr>
          <p:cNvSpPr txBox="1"/>
          <p:nvPr/>
        </p:nvSpPr>
        <p:spPr>
          <a:xfrm>
            <a:off x="6744492" y="5561961"/>
            <a:ext cx="230587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① 상태 ② 나라 ③ 주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E095E779-5F91-95C0-DFC1-AB822BD79FD6}"/>
              </a:ext>
            </a:extLst>
          </p:cNvPr>
          <p:cNvCxnSpPr>
            <a:cxnSpLocks/>
          </p:cNvCxnSpPr>
          <p:nvPr/>
        </p:nvCxnSpPr>
        <p:spPr>
          <a:xfrm>
            <a:off x="5029200" y="2887473"/>
            <a:ext cx="416449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5D3EACD-51EE-6A53-324D-715FC5449C66}"/>
              </a:ext>
            </a:extLst>
          </p:cNvPr>
          <p:cNvGrpSpPr/>
          <p:nvPr/>
        </p:nvGrpSpPr>
        <p:grpSpPr>
          <a:xfrm flipV="1">
            <a:off x="4109831" y="2889218"/>
            <a:ext cx="3026466" cy="281364"/>
            <a:chOff x="6089650" y="967950"/>
            <a:chExt cx="276903" cy="225014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21005E16-2F32-4B4E-E8B2-4BBCD0C04A3F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25F1843F-08C7-3A74-D5C2-1D40CD3268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C72E45DC-90A5-EC83-3B98-F0BAE4940A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3AF62B65-B44C-0810-6B08-C46538ECE097}"/>
              </a:ext>
            </a:extLst>
          </p:cNvPr>
          <p:cNvCxnSpPr>
            <a:cxnSpLocks/>
          </p:cNvCxnSpPr>
          <p:nvPr/>
        </p:nvCxnSpPr>
        <p:spPr>
          <a:xfrm>
            <a:off x="3200400" y="2887473"/>
            <a:ext cx="1709531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D487ECF1-868C-BFCB-AB0F-0C9DD9176670}"/>
              </a:ext>
            </a:extLst>
          </p:cNvPr>
          <p:cNvCxnSpPr>
            <a:cxnSpLocks/>
          </p:cNvCxnSpPr>
          <p:nvPr/>
        </p:nvCxnSpPr>
        <p:spPr>
          <a:xfrm>
            <a:off x="1595438" y="4282265"/>
            <a:ext cx="1435997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8E8AB5BC-05F5-21BE-FDD5-EE18942FF97C}"/>
              </a:ext>
            </a:extLst>
          </p:cNvPr>
          <p:cNvCxnSpPr>
            <a:cxnSpLocks/>
          </p:cNvCxnSpPr>
          <p:nvPr/>
        </p:nvCxnSpPr>
        <p:spPr>
          <a:xfrm>
            <a:off x="8789505" y="4282265"/>
            <a:ext cx="4041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5E7160B1-DB2D-BFC5-2194-9A159AEABDD2}"/>
              </a:ext>
            </a:extLst>
          </p:cNvPr>
          <p:cNvCxnSpPr>
            <a:cxnSpLocks/>
          </p:cNvCxnSpPr>
          <p:nvPr/>
        </p:nvCxnSpPr>
        <p:spPr>
          <a:xfrm>
            <a:off x="7790920" y="4282265"/>
            <a:ext cx="88593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3130ED49-5E27-3CF1-5A27-C69E245DC330}"/>
              </a:ext>
            </a:extLst>
          </p:cNvPr>
          <p:cNvCxnSpPr>
            <a:cxnSpLocks/>
          </p:cNvCxnSpPr>
          <p:nvPr/>
        </p:nvCxnSpPr>
        <p:spPr>
          <a:xfrm>
            <a:off x="1595438" y="5628663"/>
            <a:ext cx="128691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2D712ECC-A04D-1693-BA7B-0D4A7B4E5D00}"/>
              </a:ext>
            </a:extLst>
          </p:cNvPr>
          <p:cNvGrpSpPr/>
          <p:nvPr/>
        </p:nvGrpSpPr>
        <p:grpSpPr>
          <a:xfrm flipV="1">
            <a:off x="8225113" y="4284778"/>
            <a:ext cx="789677" cy="267344"/>
            <a:chOff x="6089650" y="967950"/>
            <a:chExt cx="276903" cy="225014"/>
          </a:xfrm>
        </p:grpSpPr>
        <p:cxnSp>
          <p:nvCxnSpPr>
            <p:cNvPr id="31" name="직선 연결선[R] 9">
              <a:extLst>
                <a:ext uri="{FF2B5EF4-FFF2-40B4-BE49-F238E27FC236}">
                  <a16:creationId xmlns:a16="http://schemas.microsoft.com/office/drawing/2014/main" id="{A0BA1552-6781-EF91-0CF4-60FE40998CA7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67950"/>
              <a:ext cx="0" cy="206277"/>
            </a:xfrm>
            <a:prstGeom prst="line">
              <a:avLst/>
            </a:prstGeom>
            <a:ln w="25400">
              <a:solidFill>
                <a:srgbClr val="00B05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[R] 15">
              <a:extLst>
                <a:ext uri="{FF2B5EF4-FFF2-40B4-BE49-F238E27FC236}">
                  <a16:creationId xmlns:a16="http://schemas.microsoft.com/office/drawing/2014/main" id="{C7F5C85A-8693-CB47-8502-9A783DA128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89674" y="973450"/>
              <a:ext cx="276879" cy="0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19">
              <a:extLst>
                <a:ext uri="{FF2B5EF4-FFF2-40B4-BE49-F238E27FC236}">
                  <a16:creationId xmlns:a16="http://schemas.microsoft.com/office/drawing/2014/main" id="{6BAF4396-3CF5-F6E1-0781-4359DA1FC1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6553" y="981374"/>
              <a:ext cx="0" cy="211590"/>
            </a:xfrm>
            <a:prstGeom prst="line">
              <a:avLst/>
            </a:prstGeom>
            <a:ln w="25400" cap="sq">
              <a:solidFill>
                <a:srgbClr val="00B050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0B50D84-D296-5A4D-DEA9-634C2C299A70}"/>
              </a:ext>
            </a:extLst>
          </p:cNvPr>
          <p:cNvSpPr txBox="1"/>
          <p:nvPr/>
        </p:nvSpPr>
        <p:spPr>
          <a:xfrm>
            <a:off x="7608398" y="4580093"/>
            <a:ext cx="2097158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sz="1600" dirty="0">
                <a:solidFill>
                  <a:srgbClr val="00B05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 용법</a:t>
            </a:r>
            <a:endParaRPr lang="ko-Kore-KR" altLang="en-US" sz="1600" dirty="0">
              <a:solidFill>
                <a:srgbClr val="00B05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89295A8-F1B4-478C-6D78-F4F0E5D57AD2}"/>
              </a:ext>
            </a:extLst>
          </p:cNvPr>
          <p:cNvSpPr txBox="1"/>
          <p:nvPr/>
        </p:nvSpPr>
        <p:spPr>
          <a:xfrm>
            <a:off x="2477862" y="4731739"/>
            <a:ext cx="1938129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fontAlgn="auto"/>
            <a:r>
              <a:rPr lang="ko-KR" altLang="en-US" sz="1600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복원하다</a:t>
            </a:r>
            <a:endParaRPr lang="ko-Kore-KR" altLang="en-US" sz="1600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C05DCB8A-4281-D5D9-FC63-DF050DE69431}"/>
              </a:ext>
            </a:extLst>
          </p:cNvPr>
          <p:cNvGrpSpPr/>
          <p:nvPr/>
        </p:nvGrpSpPr>
        <p:grpSpPr>
          <a:xfrm>
            <a:off x="2245984" y="4894563"/>
            <a:ext cx="252857" cy="248531"/>
            <a:chOff x="3403563" y="743173"/>
            <a:chExt cx="252857" cy="248531"/>
          </a:xfrm>
        </p:grpSpPr>
        <p:cxnSp>
          <p:nvCxnSpPr>
            <p:cNvPr id="37" name="직선 연결선[R] 19">
              <a:extLst>
                <a:ext uri="{FF2B5EF4-FFF2-40B4-BE49-F238E27FC236}">
                  <a16:creationId xmlns:a16="http://schemas.microsoft.com/office/drawing/2014/main" id="{81C14846-2344-B0C3-8A1D-D331D0F5BC87}"/>
                </a:ext>
              </a:extLst>
            </p:cNvPr>
            <p:cNvCxnSpPr>
              <a:cxnSpLocks/>
            </p:cNvCxnSpPr>
            <p:nvPr/>
          </p:nvCxnSpPr>
          <p:spPr>
            <a:xfrm>
              <a:off x="3403563" y="746197"/>
              <a:ext cx="0" cy="245507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[R] 19">
              <a:extLst>
                <a:ext uri="{FF2B5EF4-FFF2-40B4-BE49-F238E27FC236}">
                  <a16:creationId xmlns:a16="http://schemas.microsoft.com/office/drawing/2014/main" id="{9710312F-2AD8-A850-EB93-C28F402FFF1E}"/>
                </a:ext>
              </a:extLst>
            </p:cNvPr>
            <p:cNvCxnSpPr>
              <a:cxnSpLocks/>
            </p:cNvCxnSpPr>
            <p:nvPr/>
          </p:nvCxnSpPr>
          <p:spPr>
            <a:xfrm>
              <a:off x="3406357" y="743173"/>
              <a:ext cx="250063" cy="2322"/>
            </a:xfrm>
            <a:prstGeom prst="line">
              <a:avLst/>
            </a:prstGeom>
            <a:ln w="25400" cap="sq">
              <a:solidFill>
                <a:srgbClr val="EB470C"/>
              </a:solidFill>
              <a:miter lim="800000"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7555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8166</TotalTime>
  <Words>1849</Words>
  <Application>Microsoft Office PowerPoint</Application>
  <PresentationFormat>와이드스크린</PresentationFormat>
  <Paragraphs>325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7" baseType="lpstr">
      <vt:lpstr>Noto Sans KR Medium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현우 이</cp:lastModifiedBy>
  <cp:revision>396</cp:revision>
  <dcterms:created xsi:type="dcterms:W3CDTF">2024-07-02T00:56:12Z</dcterms:created>
  <dcterms:modified xsi:type="dcterms:W3CDTF">2024-09-01T14:27:00Z</dcterms:modified>
</cp:coreProperties>
</file>